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4.xml" ContentType="application/vnd.openxmlformats-officedocument.themeOverride+xml"/>
  <Override PartName="/ppt/notesSlides/notesSlide28.xml" ContentType="application/vnd.openxmlformats-officedocument.presentationml.notesSlide+xml"/>
  <Override PartName="/ppt/theme/themeOverride5.xml" ContentType="application/vnd.openxmlformats-officedocument.themeOverride+xml"/>
  <Override PartName="/ppt/notesSlides/notesSlide29.xml" ContentType="application/vnd.openxmlformats-officedocument.presentationml.notesSlide+xml"/>
  <Override PartName="/ppt/theme/themeOverride6.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5" r:id="rId1"/>
    <p:sldMasterId id="2147484495" r:id="rId2"/>
    <p:sldMasterId id="2147484518" r:id="rId3"/>
    <p:sldMasterId id="2147484534" r:id="rId4"/>
    <p:sldMasterId id="2147484550" r:id="rId5"/>
    <p:sldMasterId id="2147484575" r:id="rId6"/>
    <p:sldMasterId id="2147484674" r:id="rId7"/>
  </p:sldMasterIdLst>
  <p:notesMasterIdLst>
    <p:notesMasterId r:id="rId39"/>
  </p:notesMasterIdLst>
  <p:handoutMasterIdLst>
    <p:handoutMasterId r:id="rId40"/>
  </p:handoutMasterIdLst>
  <p:sldIdLst>
    <p:sldId id="1680" r:id="rId8"/>
    <p:sldId id="1681" r:id="rId9"/>
    <p:sldId id="1632" r:id="rId10"/>
    <p:sldId id="1682" r:id="rId11"/>
    <p:sldId id="1683" r:id="rId12"/>
    <p:sldId id="1684" r:id="rId13"/>
    <p:sldId id="1685" r:id="rId14"/>
    <p:sldId id="1612" r:id="rId15"/>
    <p:sldId id="1673" r:id="rId16"/>
    <p:sldId id="1674" r:id="rId17"/>
    <p:sldId id="1675" r:id="rId18"/>
    <p:sldId id="1686" r:id="rId19"/>
    <p:sldId id="1687" r:id="rId20"/>
    <p:sldId id="1650" r:id="rId21"/>
    <p:sldId id="1651" r:id="rId22"/>
    <p:sldId id="1652" r:id="rId23"/>
    <p:sldId id="1688" r:id="rId24"/>
    <p:sldId id="1689" r:id="rId25"/>
    <p:sldId id="1615" r:id="rId26"/>
    <p:sldId id="1659" r:id="rId27"/>
    <p:sldId id="1660" r:id="rId28"/>
    <p:sldId id="1690" r:id="rId29"/>
    <p:sldId id="1693" r:id="rId30"/>
    <p:sldId id="1694" r:id="rId31"/>
    <p:sldId id="1667" r:id="rId32"/>
    <p:sldId id="1640" r:id="rId33"/>
    <p:sldId id="1676" r:id="rId34"/>
    <p:sldId id="1677" r:id="rId35"/>
    <p:sldId id="1678" r:id="rId36"/>
    <p:sldId id="1695" r:id="rId37"/>
    <p:sldId id="1696"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14DA43"/>
    <a:srgbClr val="FFFFFF"/>
    <a:srgbClr val="000000"/>
    <a:srgbClr val="FFB900"/>
    <a:srgbClr val="0078D7"/>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34" autoAdjust="0"/>
    <p:restoredTop sz="83934" autoAdjust="0"/>
  </p:normalViewPr>
  <p:slideViewPr>
    <p:cSldViewPr>
      <p:cViewPr varScale="1">
        <p:scale>
          <a:sx n="100" d="100"/>
          <a:sy n="100" d="100"/>
        </p:scale>
        <p:origin x="72" y="192"/>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1/29/2018 3:36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1/29/2018 3:35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53415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29953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73796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3358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8634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1965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7421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7761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653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4769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896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81746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8111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1/29/2018 3:35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9662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7821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3944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691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4352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62683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75262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52951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9809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79617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69678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14295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2366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868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1/29/2018 3:35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34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2812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034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1/29/2018 3:35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04275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1.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93400960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317834236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267128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96781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11924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467475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40175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73864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5598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903731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763510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236694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240224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8463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2744618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421881209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2053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491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111176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4822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962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539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2536080"/>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25" indent="0">
              <a:buNone/>
              <a:tabLst/>
              <a:defRPr sz="2000"/>
            </a:lvl3pPr>
            <a:lvl4pPr marL="460276" indent="0">
              <a:buNone/>
              <a:defRPr/>
            </a:lvl4pPr>
            <a:lvl5pPr marL="68565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0"/>
            <a:ext cx="5486399" cy="2536080"/>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25" indent="0">
              <a:buNone/>
              <a:tabLst/>
              <a:defRPr sz="2000"/>
            </a:lvl3pPr>
            <a:lvl4pPr marL="460276" indent="0">
              <a:buNone/>
              <a:defRPr/>
            </a:lvl4pPr>
            <a:lvl5pPr marL="68565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317807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738536"/>
          </a:xfrm>
        </p:spPr>
        <p:txBody>
          <a:bodyPr/>
          <a:lstStyle>
            <a:lvl1pPr marL="0" indent="0" algn="ctr">
              <a:buNone/>
              <a:defRPr>
                <a:solidFill>
                  <a:schemeClr val="tx1">
                    <a:tint val="75000"/>
                  </a:schemeClr>
                </a:solidFill>
              </a:defRPr>
            </a:lvl1pPr>
            <a:lvl2pPr marL="466344" indent="0" algn="ctr">
              <a:buNone/>
              <a:defRPr>
                <a:solidFill>
                  <a:schemeClr val="tx1">
                    <a:tint val="75000"/>
                  </a:schemeClr>
                </a:solidFill>
              </a:defRPr>
            </a:lvl2pPr>
            <a:lvl3pPr marL="932688" indent="0" algn="ctr">
              <a:buNone/>
              <a:defRPr>
                <a:solidFill>
                  <a:schemeClr val="tx1">
                    <a:tint val="75000"/>
                  </a:schemeClr>
                </a:solidFill>
              </a:defRPr>
            </a:lvl3pPr>
            <a:lvl4pPr marL="1399032" indent="0" algn="ctr">
              <a:buNone/>
              <a:defRPr>
                <a:solidFill>
                  <a:schemeClr val="tx1">
                    <a:tint val="75000"/>
                  </a:schemeClr>
                </a:solidFill>
              </a:defRPr>
            </a:lvl4pPr>
            <a:lvl5pPr marL="1865376" indent="0" algn="ctr">
              <a:buNone/>
              <a:defRPr>
                <a:solidFill>
                  <a:schemeClr val="tx1">
                    <a:tint val="75000"/>
                  </a:schemeClr>
                </a:solidFill>
              </a:defRPr>
            </a:lvl5pPr>
            <a:lvl6pPr marL="2331720" indent="0" algn="ctr">
              <a:buNone/>
              <a:defRPr>
                <a:solidFill>
                  <a:schemeClr val="tx1">
                    <a:tint val="75000"/>
                  </a:schemeClr>
                </a:solidFill>
              </a:defRPr>
            </a:lvl6pPr>
            <a:lvl7pPr marL="2798064" indent="0" algn="ctr">
              <a:buNone/>
              <a:defRPr>
                <a:solidFill>
                  <a:schemeClr val="tx1">
                    <a:tint val="75000"/>
                  </a:schemeClr>
                </a:solidFill>
              </a:defRPr>
            </a:lvl7pPr>
            <a:lvl8pPr marL="3264408" indent="0" algn="ctr">
              <a:buNone/>
              <a:defRPr>
                <a:solidFill>
                  <a:schemeClr val="tx1">
                    <a:tint val="75000"/>
                  </a:schemeClr>
                </a:solidFill>
              </a:defRPr>
            </a:lvl8pPr>
            <a:lvl9pPr marL="373075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2250799380"/>
      </p:ext>
    </p:extLst>
  </p:cSld>
  <p:clrMapOvr>
    <a:masterClrMapping/>
  </p:clrMapOvr>
  <p:extLst mod="1">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3152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15" name="Freeform 14"/>
          <p:cNvSpPr>
            <a:spLocks/>
          </p:cNvSpPr>
          <p:nvPr/>
        </p:nvSpPr>
        <p:spPr bwMode="auto">
          <a:xfrm>
            <a:off x="967621" y="1"/>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A3F9A"/>
          </a:solidFill>
          <a:ln>
            <a:noFill/>
          </a:ln>
        </p:spPr>
        <p:txBody>
          <a:bodyPr vert="horz" wrap="square" lIns="93260" tIns="46630" rIns="93260" bIns="46630" numCol="1" anchor="t" anchorCtr="0" compatLnSpc="1">
            <a:prstTxWarp prst="textNoShape">
              <a:avLst/>
            </a:prstTxWarp>
            <a:noAutofit/>
          </a:bodyPr>
          <a:lstStyle/>
          <a:p>
            <a:endParaRPr lang="en-US" sz="4590" dirty="0">
              <a:solidFill>
                <a:srgbClr val="000000"/>
              </a:solidFill>
            </a:endParaRPr>
          </a:p>
        </p:txBody>
      </p:sp>
      <p:sp>
        <p:nvSpPr>
          <p:cNvPr id="6" name="Text Placeholder 5"/>
          <p:cNvSpPr>
            <a:spLocks noGrp="1"/>
          </p:cNvSpPr>
          <p:nvPr>
            <p:ph type="body" sz="quarter" idx="13"/>
          </p:nvPr>
        </p:nvSpPr>
        <p:spPr>
          <a:xfrm>
            <a:off x="2826708" y="4453276"/>
            <a:ext cx="9143400" cy="574675"/>
          </a:xfrm>
          <a:prstGeom prst="rect">
            <a:avLst/>
          </a:prstGeom>
        </p:spPr>
        <p:txBody>
          <a:bodyPr lIns="192024">
            <a:normAutofit/>
          </a:bodyPr>
          <a:lstStyle>
            <a:lvl1pPr marL="0" indent="0">
              <a:buNone/>
              <a:defRPr kumimoji="0" lang="en-US" sz="2448" b="0" i="0" u="none" strike="noStrike" kern="1200" cap="none" spc="0" normalizeH="0" baseline="0" dirty="0">
                <a:ln>
                  <a:noFill/>
                </a:ln>
                <a:solidFill>
                  <a:srgbClr val="FFFFFF"/>
                </a:solidFill>
                <a:effectLst/>
                <a:uLnTx/>
                <a:uFillTx/>
                <a:latin typeface="Segoe UI Light"/>
                <a:ea typeface="ＭＳ Ｐゴシック" charset="0"/>
                <a:cs typeface="ＭＳ Ｐゴシック" charset="0"/>
                <a:sym typeface="Segoe UI"/>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marL="0" marR="0" lvl="0" indent="0" algn="l" defTabSz="931775" rtl="0" eaLnBrk="0" fontAlgn="base" latinLnBrk="0" hangingPunct="0">
              <a:lnSpc>
                <a:spcPct val="90000"/>
              </a:lnSpc>
              <a:spcBef>
                <a:spcPts val="0"/>
              </a:spcBef>
              <a:spcAft>
                <a:spcPct val="0"/>
              </a:spcAft>
              <a:buClrTx/>
              <a:buSzPct val="90000"/>
              <a:buFont typeface="Arial" charset="0"/>
              <a:buNone/>
              <a:tabLst/>
              <a:defRPr/>
            </a:pPr>
            <a:r>
              <a:rPr lang="en-US" dirty="0"/>
              <a:t>Click to edit Master text styles</a:t>
            </a:r>
          </a:p>
        </p:txBody>
      </p:sp>
      <p:sp>
        <p:nvSpPr>
          <p:cNvPr id="7" name="Title 2"/>
          <p:cNvSpPr>
            <a:spLocks noGrp="1"/>
          </p:cNvSpPr>
          <p:nvPr>
            <p:ph type="title"/>
          </p:nvPr>
        </p:nvSpPr>
        <p:spPr>
          <a:xfrm>
            <a:off x="2826389" y="3497261"/>
            <a:ext cx="9143719" cy="946413"/>
          </a:xfrm>
          <a:prstGeom prst="rect">
            <a:avLst/>
          </a:prstGeom>
        </p:spPr>
        <p:txBody>
          <a:bodyPr>
            <a:noAutofit/>
          </a:bodyPr>
          <a:lstStyle>
            <a:lvl1pPr algn="l">
              <a:defRPr kumimoji="0" lang="en-US" sz="5508" b="0" i="0" u="none" strike="noStrike" kern="1200" cap="none" spc="-136" normalizeH="0" baseline="0" dirty="0">
                <a:ln w="3175">
                  <a:noFill/>
                </a:ln>
                <a:solidFill>
                  <a:srgbClr val="FFFFFF"/>
                </a:solidFill>
                <a:effectLst/>
                <a:uLnTx/>
                <a:uFillTx/>
                <a:latin typeface="Segoe UI Light"/>
                <a:ea typeface="ＭＳ Ｐゴシック" charset="0"/>
                <a:cs typeface="Segoe UI Light"/>
                <a:sym typeface="Segoe UI"/>
              </a:defRPr>
            </a:lvl1pPr>
          </a:lstStyle>
          <a:p>
            <a:r>
              <a:rPr lang="en-US" dirty="0"/>
              <a:t>Click to edit Master title style</a:t>
            </a:r>
          </a:p>
        </p:txBody>
      </p:sp>
    </p:spTree>
    <p:extLst>
      <p:ext uri="{BB962C8B-B14F-4D97-AF65-F5344CB8AC3E}">
        <p14:creationId xmlns:p14="http://schemas.microsoft.com/office/powerpoint/2010/main" val="6322654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61038"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25812"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61038"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25812"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61038"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7524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96505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2" y="0"/>
            <a:ext cx="12436477" cy="6994525"/>
            <a:chOff x="-2" y="0"/>
            <a:chExt cx="12192002" cy="685800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14695"/>
            <a:stretch/>
          </p:blipFill>
          <p:spPr>
            <a:xfrm flipH="1">
              <a:off x="0" y="0"/>
              <a:ext cx="12192000" cy="6858000"/>
            </a:xfrm>
            <a:prstGeom prst="rect">
              <a:avLst/>
            </a:prstGeom>
          </p:spPr>
        </p:pic>
        <p:sp>
          <p:nvSpPr>
            <p:cNvPr id="4" name="Rectangle 3"/>
            <p:cNvSpPr/>
            <p:nvPr userDrawn="1"/>
          </p:nvSpPr>
          <p:spPr bwMode="auto">
            <a:xfrm rot="5400000">
              <a:off x="-1038226" y="1038224"/>
              <a:ext cx="6858000" cy="4781551"/>
            </a:xfrm>
            <a:prstGeom prst="rect">
              <a:avLst/>
            </a:prstGeom>
            <a:gradFill>
              <a:gsLst>
                <a:gs pos="0">
                  <a:schemeClr val="bg1">
                    <a:alpha val="0"/>
                  </a:schemeClr>
                </a:gs>
                <a:gs pos="54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121" rtl="0" eaLnBrk="1" fontAlgn="base" latinLnBrk="0" hangingPunct="1">
                <a:lnSpc>
                  <a:spcPct val="90000"/>
                </a:lnSpc>
                <a:spcBef>
                  <a:spcPct val="0"/>
                </a:spcBef>
                <a:spcAft>
                  <a:spcPct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1" name="Rectangle 10"/>
          <p:cNvSpPr/>
          <p:nvPr userDrawn="1"/>
        </p:nvSpPr>
        <p:spPr bwMode="auto">
          <a:xfrm>
            <a:off x="3109" y="1"/>
            <a:ext cx="12433366" cy="6994526"/>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12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6966000" y="0"/>
            <a:ext cx="3390738" cy="6994525"/>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10153146 w 10153146"/>
              <a:gd name="connsiteY4" fmla="*/ 0 h 6858000"/>
              <a:gd name="connsiteX5" fmla="*/ 8692118 w 10153146"/>
              <a:gd name="connsiteY5" fmla="*/ 6858000 h 6858000"/>
              <a:gd name="connsiteX6" fmla="*/ 3429708 w 10153146"/>
              <a:gd name="connsiteY6" fmla="*/ 6858000 h 6858000"/>
              <a:gd name="connsiteX7" fmla="*/ 3313859 w 10153146"/>
              <a:gd name="connsiteY7" fmla="*/ 6858000 h 6858000"/>
              <a:gd name="connsiteX8" fmla="*/ 2046514 w 10153146"/>
              <a:gd name="connsiteY8" fmla="*/ 6858000 h 6858000"/>
              <a:gd name="connsiteX9" fmla="*/ 1862165 w 10153146"/>
              <a:gd name="connsiteY9" fmla="*/ 6858000 h 6858000"/>
              <a:gd name="connsiteX10" fmla="*/ 0 w 10153146"/>
              <a:gd name="connsiteY10" fmla="*/ 6858000 h 6858000"/>
              <a:gd name="connsiteX11" fmla="*/ 0 w 10153146"/>
              <a:gd name="connsiteY11" fmla="*/ 0 h 6858000"/>
              <a:gd name="connsiteX0" fmla="*/ 0 w 10153146"/>
              <a:gd name="connsiteY0" fmla="*/ 0 h 6858000"/>
              <a:gd name="connsiteX1" fmla="*/ 1862165 w 10153146"/>
              <a:gd name="connsiteY1" fmla="*/ 0 h 6858000"/>
              <a:gd name="connsiteX2" fmla="*/ 2046514 w 10153146"/>
              <a:gd name="connsiteY2" fmla="*/ 0 h 6858000"/>
              <a:gd name="connsiteX3" fmla="*/ 10153146 w 10153146"/>
              <a:gd name="connsiteY3" fmla="*/ 0 h 6858000"/>
              <a:gd name="connsiteX4" fmla="*/ 8692118 w 10153146"/>
              <a:gd name="connsiteY4" fmla="*/ 6858000 h 6858000"/>
              <a:gd name="connsiteX5" fmla="*/ 3429708 w 10153146"/>
              <a:gd name="connsiteY5" fmla="*/ 6858000 h 6858000"/>
              <a:gd name="connsiteX6" fmla="*/ 3313859 w 10153146"/>
              <a:gd name="connsiteY6" fmla="*/ 6858000 h 6858000"/>
              <a:gd name="connsiteX7" fmla="*/ 2046514 w 10153146"/>
              <a:gd name="connsiteY7" fmla="*/ 6858000 h 6858000"/>
              <a:gd name="connsiteX8" fmla="*/ 1862165 w 10153146"/>
              <a:gd name="connsiteY8" fmla="*/ 6858000 h 6858000"/>
              <a:gd name="connsiteX9" fmla="*/ 0 w 10153146"/>
              <a:gd name="connsiteY9" fmla="*/ 6858000 h 6858000"/>
              <a:gd name="connsiteX10" fmla="*/ 0 w 10153146"/>
              <a:gd name="connsiteY10" fmla="*/ 0 h 6858000"/>
              <a:gd name="connsiteX0" fmla="*/ 0 w 10153146"/>
              <a:gd name="connsiteY0" fmla="*/ 0 h 6858000"/>
              <a:gd name="connsiteX1" fmla="*/ 1862165 w 10153146"/>
              <a:gd name="connsiteY1" fmla="*/ 0 h 6858000"/>
              <a:gd name="connsiteX2" fmla="*/ 10153146 w 10153146"/>
              <a:gd name="connsiteY2" fmla="*/ 0 h 6858000"/>
              <a:gd name="connsiteX3" fmla="*/ 8692118 w 10153146"/>
              <a:gd name="connsiteY3" fmla="*/ 6858000 h 6858000"/>
              <a:gd name="connsiteX4" fmla="*/ 3429708 w 10153146"/>
              <a:gd name="connsiteY4" fmla="*/ 6858000 h 6858000"/>
              <a:gd name="connsiteX5" fmla="*/ 3313859 w 10153146"/>
              <a:gd name="connsiteY5" fmla="*/ 6858000 h 6858000"/>
              <a:gd name="connsiteX6" fmla="*/ 2046514 w 10153146"/>
              <a:gd name="connsiteY6" fmla="*/ 6858000 h 6858000"/>
              <a:gd name="connsiteX7" fmla="*/ 1862165 w 10153146"/>
              <a:gd name="connsiteY7" fmla="*/ 6858000 h 6858000"/>
              <a:gd name="connsiteX8" fmla="*/ 0 w 10153146"/>
              <a:gd name="connsiteY8" fmla="*/ 6858000 h 6858000"/>
              <a:gd name="connsiteX9" fmla="*/ 0 w 10153146"/>
              <a:gd name="connsiteY9"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2046514 w 10153146"/>
              <a:gd name="connsiteY5" fmla="*/ 6858000 h 6858000"/>
              <a:gd name="connsiteX6" fmla="*/ 1862165 w 10153146"/>
              <a:gd name="connsiteY6" fmla="*/ 6858000 h 6858000"/>
              <a:gd name="connsiteX7" fmla="*/ 0 w 10153146"/>
              <a:gd name="connsiteY7" fmla="*/ 6858000 h 6858000"/>
              <a:gd name="connsiteX8" fmla="*/ 0 w 10153146"/>
              <a:gd name="connsiteY8"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2046514 w 10153146"/>
              <a:gd name="connsiteY5" fmla="*/ 6858000 h 6858000"/>
              <a:gd name="connsiteX6" fmla="*/ 0 w 10153146"/>
              <a:gd name="connsiteY6" fmla="*/ 6858000 h 6858000"/>
              <a:gd name="connsiteX7" fmla="*/ 0 w 10153146"/>
              <a:gd name="connsiteY7"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0 w 10153146"/>
              <a:gd name="connsiteY5" fmla="*/ 6858000 h 6858000"/>
              <a:gd name="connsiteX6" fmla="*/ 0 w 10153146"/>
              <a:gd name="connsiteY6"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313859 w 10153146"/>
              <a:gd name="connsiteY3" fmla="*/ 6858000 h 6858000"/>
              <a:gd name="connsiteX4" fmla="*/ 0 w 10153146"/>
              <a:gd name="connsiteY4" fmla="*/ 6858000 h 6858000"/>
              <a:gd name="connsiteX5" fmla="*/ 0 w 10153146"/>
              <a:gd name="connsiteY5"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0 w 10153146"/>
              <a:gd name="connsiteY3" fmla="*/ 6858000 h 6858000"/>
              <a:gd name="connsiteX4" fmla="*/ 0 w 10153146"/>
              <a:gd name="connsiteY4"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6829063 w 10153146"/>
              <a:gd name="connsiteY3" fmla="*/ 6858000 h 6858000"/>
              <a:gd name="connsiteX4" fmla="*/ 0 w 10153146"/>
              <a:gd name="connsiteY4" fmla="*/ 0 h 6858000"/>
              <a:gd name="connsiteX0" fmla="*/ 1979271 w 3324083"/>
              <a:gd name="connsiteY0" fmla="*/ 11575 h 6858000"/>
              <a:gd name="connsiteX1" fmla="*/ 3324083 w 3324083"/>
              <a:gd name="connsiteY1" fmla="*/ 0 h 6858000"/>
              <a:gd name="connsiteX2" fmla="*/ 1863055 w 3324083"/>
              <a:gd name="connsiteY2" fmla="*/ 6858000 h 6858000"/>
              <a:gd name="connsiteX3" fmla="*/ 0 w 3324083"/>
              <a:gd name="connsiteY3" fmla="*/ 6858000 h 6858000"/>
              <a:gd name="connsiteX4" fmla="*/ 1979271 w 3324083"/>
              <a:gd name="connsiteY4" fmla="*/ 11575 h 6858000"/>
              <a:gd name="connsiteX0" fmla="*/ 1446835 w 3324083"/>
              <a:gd name="connsiteY0" fmla="*/ 0 h 6858000"/>
              <a:gd name="connsiteX1" fmla="*/ 3324083 w 3324083"/>
              <a:gd name="connsiteY1" fmla="*/ 0 h 6858000"/>
              <a:gd name="connsiteX2" fmla="*/ 1863055 w 3324083"/>
              <a:gd name="connsiteY2" fmla="*/ 6858000 h 6858000"/>
              <a:gd name="connsiteX3" fmla="*/ 0 w 3324083"/>
              <a:gd name="connsiteY3" fmla="*/ 6858000 h 6858000"/>
              <a:gd name="connsiteX4" fmla="*/ 1446835 w 33240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083" h="6858000">
                <a:moveTo>
                  <a:pt x="1446835" y="0"/>
                </a:moveTo>
                <a:lnTo>
                  <a:pt x="3324083" y="0"/>
                </a:lnTo>
                <a:lnTo>
                  <a:pt x="1863055" y="6858000"/>
                </a:lnTo>
                <a:lnTo>
                  <a:pt x="0" y="6858000"/>
                </a:lnTo>
                <a:lnTo>
                  <a:pt x="1446835" y="0"/>
                </a:lnTo>
                <a:close/>
              </a:path>
            </a:pathLst>
          </a:custGeom>
          <a:solidFill>
            <a:schemeClr val="bg1">
              <a:alpha val="25000"/>
            </a:schemeClr>
          </a:solidFill>
          <a:ln>
            <a:noFill/>
          </a:ln>
        </p:spPr>
        <p:txBody>
          <a:bodyPr vert="horz" wrap="square" lIns="93260" tIns="46630" rIns="93260" bIns="46630" numCol="1" anchor="t" anchorCtr="0" compatLnSpc="1">
            <a:prstTxWarp prst="textNoShape">
              <a:avLst/>
            </a:prstTxWarp>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6954194" y="1"/>
            <a:ext cx="2000760" cy="6994526"/>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839287 w 8778917"/>
              <a:gd name="connsiteY8" fmla="*/ 0 h 6858000"/>
              <a:gd name="connsiteX9" fmla="*/ 8290981 w 8778917"/>
              <a:gd name="connsiteY9" fmla="*/ 0 h 6858000"/>
              <a:gd name="connsiteX10" fmla="*/ 8778917 w 8778917"/>
              <a:gd name="connsiteY10" fmla="*/ 0 h 6858000"/>
              <a:gd name="connsiteX11" fmla="*/ 8778917 w 8778917"/>
              <a:gd name="connsiteY11"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839287 w 8778917"/>
              <a:gd name="connsiteY7" fmla="*/ 0 h 6858000"/>
              <a:gd name="connsiteX8" fmla="*/ 8290981 w 8778917"/>
              <a:gd name="connsiteY8" fmla="*/ 0 h 6858000"/>
              <a:gd name="connsiteX9" fmla="*/ 8778917 w 8778917"/>
              <a:gd name="connsiteY9" fmla="*/ 0 h 6858000"/>
              <a:gd name="connsiteX10" fmla="*/ 8778917 w 8778917"/>
              <a:gd name="connsiteY10"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8290981 w 8778917"/>
              <a:gd name="connsiteY7" fmla="*/ 0 h 6858000"/>
              <a:gd name="connsiteX8" fmla="*/ 8778917 w 8778917"/>
              <a:gd name="connsiteY8" fmla="*/ 0 h 6858000"/>
              <a:gd name="connsiteX9" fmla="*/ 8778917 w 8778917"/>
              <a:gd name="connsiteY9"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8778917 w 8778917"/>
              <a:gd name="connsiteY7" fmla="*/ 0 h 6858000"/>
              <a:gd name="connsiteX8" fmla="*/ 8778917 w 8778917"/>
              <a:gd name="connsiteY8"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1984578 w 8778917"/>
              <a:gd name="connsiteY7" fmla="*/ 11574 h 6858000"/>
              <a:gd name="connsiteX8" fmla="*/ 8778917 w 8778917"/>
              <a:gd name="connsiteY8"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0 w 8778917"/>
              <a:gd name="connsiteY4" fmla="*/ 6858000 h 6858000"/>
              <a:gd name="connsiteX5" fmla="*/ 1461028 w 8778917"/>
              <a:gd name="connsiteY5" fmla="*/ 0 h 6858000"/>
              <a:gd name="connsiteX6" fmla="*/ 1984578 w 8778917"/>
              <a:gd name="connsiteY6" fmla="*/ 11574 h 6858000"/>
              <a:gd name="connsiteX7" fmla="*/ 8778917 w 8778917"/>
              <a:gd name="connsiteY7" fmla="*/ 6858000 h 6858000"/>
              <a:gd name="connsiteX0" fmla="*/ 8778917 w 8778917"/>
              <a:gd name="connsiteY0" fmla="*/ 6858000 h 6858000"/>
              <a:gd name="connsiteX1" fmla="*/ 8290981 w 8778917"/>
              <a:gd name="connsiteY1" fmla="*/ 6858000 h 6858000"/>
              <a:gd name="connsiteX2" fmla="*/ 6732403 w 8778917"/>
              <a:gd name="connsiteY2" fmla="*/ 6858000 h 6858000"/>
              <a:gd name="connsiteX3" fmla="*/ 0 w 8778917"/>
              <a:gd name="connsiteY3" fmla="*/ 6858000 h 6858000"/>
              <a:gd name="connsiteX4" fmla="*/ 1461028 w 8778917"/>
              <a:gd name="connsiteY4" fmla="*/ 0 h 6858000"/>
              <a:gd name="connsiteX5" fmla="*/ 1984578 w 8778917"/>
              <a:gd name="connsiteY5" fmla="*/ 11574 h 6858000"/>
              <a:gd name="connsiteX6" fmla="*/ 8778917 w 8778917"/>
              <a:gd name="connsiteY6" fmla="*/ 6858000 h 6858000"/>
              <a:gd name="connsiteX0" fmla="*/ 8778917 w 8778917"/>
              <a:gd name="connsiteY0" fmla="*/ 6858000 h 6858000"/>
              <a:gd name="connsiteX1" fmla="*/ 8290981 w 8778917"/>
              <a:gd name="connsiteY1" fmla="*/ 6858000 h 6858000"/>
              <a:gd name="connsiteX2" fmla="*/ 0 w 8778917"/>
              <a:gd name="connsiteY2" fmla="*/ 6858000 h 6858000"/>
              <a:gd name="connsiteX3" fmla="*/ 1461028 w 8778917"/>
              <a:gd name="connsiteY3" fmla="*/ 0 h 6858000"/>
              <a:gd name="connsiteX4" fmla="*/ 1984578 w 8778917"/>
              <a:gd name="connsiteY4" fmla="*/ 11574 h 6858000"/>
              <a:gd name="connsiteX5" fmla="*/ 8778917 w 8778917"/>
              <a:gd name="connsiteY5" fmla="*/ 6858000 h 6858000"/>
              <a:gd name="connsiteX0" fmla="*/ 8778917 w 8778917"/>
              <a:gd name="connsiteY0" fmla="*/ 6858000 h 6858000"/>
              <a:gd name="connsiteX1" fmla="*/ 0 w 8778917"/>
              <a:gd name="connsiteY1" fmla="*/ 6858000 h 6858000"/>
              <a:gd name="connsiteX2" fmla="*/ 1461028 w 8778917"/>
              <a:gd name="connsiteY2" fmla="*/ 0 h 6858000"/>
              <a:gd name="connsiteX3" fmla="*/ 1984578 w 8778917"/>
              <a:gd name="connsiteY3" fmla="*/ 11574 h 6858000"/>
              <a:gd name="connsiteX4" fmla="*/ 8778917 w 8778917"/>
              <a:gd name="connsiteY4" fmla="*/ 6858000 h 6858000"/>
              <a:gd name="connsiteX0" fmla="*/ 479869 w 1984578"/>
              <a:gd name="connsiteY0" fmla="*/ 6858000 h 6858000"/>
              <a:gd name="connsiteX1" fmla="*/ 0 w 1984578"/>
              <a:gd name="connsiteY1" fmla="*/ 6858000 h 6858000"/>
              <a:gd name="connsiteX2" fmla="*/ 1461028 w 1984578"/>
              <a:gd name="connsiteY2" fmla="*/ 0 h 6858000"/>
              <a:gd name="connsiteX3" fmla="*/ 1984578 w 1984578"/>
              <a:gd name="connsiteY3" fmla="*/ 11574 h 6858000"/>
              <a:gd name="connsiteX4" fmla="*/ 479869 w 1984578"/>
              <a:gd name="connsiteY4" fmla="*/ 6858000 h 6858000"/>
              <a:gd name="connsiteX0" fmla="*/ 479869 w 1961429"/>
              <a:gd name="connsiteY0" fmla="*/ 6858001 h 6858001"/>
              <a:gd name="connsiteX1" fmla="*/ 0 w 1961429"/>
              <a:gd name="connsiteY1" fmla="*/ 6858001 h 6858001"/>
              <a:gd name="connsiteX2" fmla="*/ 1461028 w 1961429"/>
              <a:gd name="connsiteY2" fmla="*/ 1 h 6858001"/>
              <a:gd name="connsiteX3" fmla="*/ 1961429 w 1961429"/>
              <a:gd name="connsiteY3" fmla="*/ 0 h 6858001"/>
              <a:gd name="connsiteX4" fmla="*/ 479869 w 1961429"/>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429" h="6858001">
                <a:moveTo>
                  <a:pt x="479869" y="6858001"/>
                </a:moveTo>
                <a:lnTo>
                  <a:pt x="0" y="6858001"/>
                </a:lnTo>
                <a:lnTo>
                  <a:pt x="1461028" y="1"/>
                </a:lnTo>
                <a:lnTo>
                  <a:pt x="1961429" y="0"/>
                </a:lnTo>
                <a:lnTo>
                  <a:pt x="479869" y="6858001"/>
                </a:lnTo>
                <a:close/>
              </a:path>
            </a:pathLst>
          </a:custGeom>
          <a:solidFill>
            <a:schemeClr val="bg1">
              <a:alpha val="25000"/>
            </a:schemeClr>
          </a:solidFill>
          <a:ln>
            <a:noFill/>
          </a:ln>
        </p:spPr>
        <p:txBody>
          <a:bodyPr vert="horz" wrap="square" lIns="93260" tIns="46630" rIns="93260" bIns="46630" numCol="1" anchor="t" anchorCtr="0" compatLnSpc="1">
            <a:prstTxWarp prst="textNoShape">
              <a:avLst/>
            </a:prstTxWarp>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0" y="0"/>
            <a:ext cx="8457232" cy="6994525"/>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5B2C91">
              <a:alpha val="93000"/>
            </a:srgbClr>
          </a:solidFill>
          <a:ln>
            <a:noFill/>
          </a:ln>
        </p:spPr>
        <p:txBody>
          <a:bodyPr vert="horz" wrap="square" lIns="93260" tIns="46630" rIns="93260" bIns="46630" numCol="1" anchor="t" anchorCtr="0" compatLnSpc="1">
            <a:prstTxWarp prst="textNoShape">
              <a:avLst/>
            </a:prstTxWarp>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29915" y="6494799"/>
            <a:ext cx="1330273" cy="291453"/>
          </a:xfrm>
          <a:prstGeom prst="rect">
            <a:avLst/>
          </a:prstGeom>
        </p:spPr>
      </p:pic>
      <p:sp>
        <p:nvSpPr>
          <p:cNvPr id="16" name="Title 1"/>
          <p:cNvSpPr txBox="1">
            <a:spLocks/>
          </p:cNvSpPr>
          <p:nvPr userDrawn="1"/>
        </p:nvSpPr>
        <p:spPr bwMode="auto">
          <a:xfrm>
            <a:off x="375843" y="1710711"/>
            <a:ext cx="8519875" cy="2486942"/>
          </a:xfrm>
          <a:prstGeom prst="rect">
            <a:avLst/>
          </a:prstGeom>
          <a:noFill/>
        </p:spPr>
        <p:txBody>
          <a:bodyPr vert="horz" wrap="square" lIns="99475" tIns="62172" rIns="99475" bIns="62172" rtlCol="0" anchor="t" anchorCtr="0">
            <a:noAutofit/>
          </a:bodyPr>
          <a:lstStyle>
            <a:lvl1pPr algn="l" defTabSz="1827010" rtl="0" eaLnBrk="0" fontAlgn="base" hangingPunct="0">
              <a:lnSpc>
                <a:spcPct val="90000"/>
              </a:lnSpc>
              <a:spcBef>
                <a:spcPct val="0"/>
              </a:spcBef>
              <a:spcAft>
                <a:spcPct val="0"/>
              </a:spcAft>
              <a:defRPr lang="en-US" sz="10800" kern="1200" spc="-266" baseline="0">
                <a:ln w="3175">
                  <a:noFill/>
                </a:ln>
                <a:solidFill>
                  <a:srgbClr val="FFFFFF"/>
                </a:solidFill>
                <a:latin typeface="Segoe UI Light"/>
                <a:ea typeface="ＭＳ Ｐゴシック" charset="0"/>
                <a:cs typeface="Segoe UI Light"/>
              </a:defRPr>
            </a:lvl1pPr>
            <a:lvl2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2pPr>
            <a:lvl3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3pPr>
            <a:lvl4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4pPr>
            <a:lvl5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5pPr>
            <a:lvl6pPr marL="896386"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6pPr>
            <a:lvl7pPr marL="1792772"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7pPr>
            <a:lvl8pPr marL="2689158"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8pPr>
            <a:lvl9pPr marL="3585546"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9pPr>
          </a:lstStyle>
          <a:p>
            <a:pPr marL="0" marR="0" lvl="0" indent="0" algn="l" defTabSz="931775" rtl="0" eaLnBrk="0" fontAlgn="base" latinLnBrk="0" hangingPunct="0">
              <a:lnSpc>
                <a:spcPct val="90000"/>
              </a:lnSpc>
              <a:spcBef>
                <a:spcPct val="0"/>
              </a:spcBef>
              <a:spcAft>
                <a:spcPct val="0"/>
              </a:spcAft>
              <a:buClrTx/>
              <a:buSzTx/>
              <a:buFontTx/>
              <a:buNone/>
              <a:tabLst/>
              <a:defRPr/>
            </a:pPr>
            <a:r>
              <a:rPr kumimoji="0" lang="en-US" sz="4386" b="0" i="0" u="none" strike="noStrike" kern="1200" cap="none" spc="-136" normalizeH="0" baseline="0" noProof="0" dirty="0">
                <a:ln w="3175">
                  <a:noFill/>
                </a:ln>
                <a:solidFill>
                  <a:srgbClr val="FFFFFF"/>
                </a:solidFill>
                <a:effectLst/>
                <a:uLnTx/>
                <a:uFillTx/>
                <a:latin typeface="Segoe UI Light"/>
                <a:ea typeface="ＭＳ Ｐゴシック" charset="0"/>
              </a:rPr>
              <a:t>Create native iOS &amp; Android apps with Visual Studio and Xamarin</a:t>
            </a:r>
          </a:p>
        </p:txBody>
      </p:sp>
      <p:sp>
        <p:nvSpPr>
          <p:cNvPr id="17" name="Text Placeholder 2"/>
          <p:cNvSpPr txBox="1">
            <a:spLocks/>
          </p:cNvSpPr>
          <p:nvPr userDrawn="1"/>
        </p:nvSpPr>
        <p:spPr bwMode="auto">
          <a:xfrm>
            <a:off x="371368" y="4260273"/>
            <a:ext cx="7129383" cy="107837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74606" rIns="93260" bIns="74606" numCol="1" anchor="t" anchorCtr="0" compatLnSpc="1">
            <a:prstTxWarp prst="textNoShape">
              <a:avLst/>
            </a:prstTxWarp>
            <a:noAutofit/>
          </a:bodyPr>
          <a:lstStyle>
            <a:lvl1pPr marL="0" indent="0" algn="l" defTabSz="1827010" rtl="0" eaLnBrk="0" fontAlgn="base" hangingPunct="0">
              <a:lnSpc>
                <a:spcPct val="90000"/>
              </a:lnSpc>
              <a:spcBef>
                <a:spcPts val="0"/>
              </a:spcBef>
              <a:spcAft>
                <a:spcPct val="0"/>
              </a:spcAft>
              <a:buSzPct val="90000"/>
              <a:buFont typeface="Arial" charset="0"/>
              <a:buNone/>
              <a:defRPr sz="4800" kern="1200">
                <a:solidFill>
                  <a:srgbClr val="FFFFFF"/>
                </a:solidFill>
                <a:latin typeface="+mj-lt"/>
                <a:ea typeface="ＭＳ Ｐゴシック" charset="0"/>
                <a:cs typeface="ＭＳ Ｐゴシック" charset="0"/>
              </a:defRPr>
            </a:lvl1pPr>
            <a:lvl2pPr marL="0" indent="0" algn="l" defTabSz="1827010" rtl="0" eaLnBrk="0" fontAlgn="base" hangingPunct="0">
              <a:lnSpc>
                <a:spcPct val="90000"/>
              </a:lnSpc>
              <a:spcBef>
                <a:spcPct val="20000"/>
              </a:spcBef>
              <a:spcAft>
                <a:spcPct val="0"/>
              </a:spcAft>
              <a:buSzPct val="90000"/>
              <a:buFont typeface="Arial" charset="0"/>
              <a:buNone/>
              <a:defRPr sz="4706" kern="1200">
                <a:solidFill>
                  <a:schemeClr val="tx2"/>
                </a:solidFill>
                <a:latin typeface="+mn-lt"/>
                <a:ea typeface="ＭＳ Ｐゴシック" charset="0"/>
                <a:cs typeface="+mn-cs"/>
              </a:defRPr>
            </a:lvl2pPr>
            <a:lvl3pPr marL="1568676" indent="-448194" algn="l" defTabSz="1827010" rtl="0" eaLnBrk="0" fontAlgn="base" hangingPunct="0">
              <a:lnSpc>
                <a:spcPct val="90000"/>
              </a:lnSpc>
              <a:spcBef>
                <a:spcPct val="20000"/>
              </a:spcBef>
              <a:spcAft>
                <a:spcPct val="0"/>
              </a:spcAft>
              <a:buSzPct val="90000"/>
              <a:buFont typeface="Arial" charset="0"/>
              <a:buChar char="•"/>
              <a:defRPr sz="3922" kern="1200">
                <a:solidFill>
                  <a:schemeClr val="tx2"/>
                </a:solidFill>
                <a:latin typeface="+mn-lt"/>
                <a:ea typeface="ＭＳ Ｐゴシック" charset="0"/>
                <a:cs typeface="+mn-cs"/>
              </a:defRPr>
            </a:lvl3pPr>
            <a:lvl4pPr marL="2016870" indent="-448194" algn="l" defTabSz="182701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2465062" indent="-448194" algn="l" defTabSz="182701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5029018"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6pPr>
            <a:lvl7pPr marL="5943386"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a:lstStyle>
          <a:p>
            <a:pPr marL="0" marR="0" lvl="0" indent="0" algn="l" defTabSz="931775" rtl="0" eaLnBrk="0" fontAlgn="base" latinLnBrk="0" hangingPunct="0">
              <a:lnSpc>
                <a:spcPct val="90000"/>
              </a:lnSpc>
              <a:spcBef>
                <a:spcPts val="0"/>
              </a:spcBef>
              <a:spcAft>
                <a:spcPct val="0"/>
              </a:spcAft>
              <a:buClrTx/>
              <a:buSzPct val="90000"/>
              <a:buFont typeface="Arial"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ＭＳ Ｐゴシック" charset="0"/>
              </a:rPr>
              <a:t>James </a:t>
            </a:r>
            <a:r>
              <a:rPr kumimoji="0" lang="en-US" sz="2448" b="0" i="0" u="none" strike="noStrike" kern="1200" cap="none" spc="0" normalizeH="0" baseline="0" noProof="0" dirty="0" err="1">
                <a:ln>
                  <a:noFill/>
                </a:ln>
                <a:solidFill>
                  <a:srgbClr val="FFFFFF"/>
                </a:solidFill>
                <a:effectLst/>
                <a:uLnTx/>
                <a:uFillTx/>
                <a:latin typeface="Segoe UI Light"/>
                <a:ea typeface="ＭＳ Ｐゴシック" charset="0"/>
              </a:rPr>
              <a:t>Montemagno</a:t>
            </a:r>
            <a:endParaRPr kumimoji="0" lang="en-US" sz="2448" b="0" i="0" u="none" strike="noStrike" kern="1200" cap="none" spc="0" normalizeH="0" baseline="0" noProof="0" dirty="0">
              <a:ln>
                <a:noFill/>
              </a:ln>
              <a:solidFill>
                <a:srgbClr val="FFFFFF"/>
              </a:solidFill>
              <a:effectLst/>
              <a:uLnTx/>
              <a:uFillTx/>
              <a:latin typeface="Segoe UI Light"/>
              <a:ea typeface="ＭＳ Ｐゴシック" charset="0"/>
            </a:endParaRPr>
          </a:p>
          <a:p>
            <a:pPr marL="0" marR="0" lvl="0" indent="0" algn="l" defTabSz="931775" rtl="0" eaLnBrk="0" fontAlgn="base" latinLnBrk="0" hangingPunct="0">
              <a:lnSpc>
                <a:spcPct val="90000"/>
              </a:lnSpc>
              <a:spcBef>
                <a:spcPts val="0"/>
              </a:spcBef>
              <a:spcAft>
                <a:spcPct val="0"/>
              </a:spcAft>
              <a:buClrTx/>
              <a:buSzPct val="90000"/>
              <a:buFont typeface="Arial"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ＭＳ Ｐゴシック" charset="0"/>
              </a:rPr>
              <a:t>@</a:t>
            </a:r>
            <a:r>
              <a:rPr kumimoji="0" lang="en-US" sz="2448" b="0" i="0" u="none" strike="noStrike" kern="1200" cap="none" spc="0" normalizeH="0" baseline="0" noProof="0" dirty="0" err="1">
                <a:ln>
                  <a:noFill/>
                </a:ln>
                <a:solidFill>
                  <a:srgbClr val="FFFFFF"/>
                </a:solidFill>
                <a:effectLst/>
                <a:uLnTx/>
                <a:uFillTx/>
                <a:latin typeface="Segoe UI Light"/>
                <a:ea typeface="ＭＳ Ｐゴシック" charset="0"/>
              </a:rPr>
              <a:t>JamesMontemagno</a:t>
            </a:r>
            <a:endParaRPr kumimoji="0" lang="en-US" sz="2448" b="0" i="0" u="none" strike="noStrike" kern="1200" cap="none" spc="0" normalizeH="0" baseline="0" noProof="0" dirty="0">
              <a:ln>
                <a:noFill/>
              </a:ln>
              <a:solidFill>
                <a:srgbClr val="FFFFFF"/>
              </a:solidFill>
              <a:effectLst/>
              <a:uLnTx/>
              <a:uFillTx/>
              <a:latin typeface="Segoe UI Light"/>
              <a:ea typeface="ＭＳ Ｐゴシック" charset="0"/>
            </a:endParaRPr>
          </a:p>
        </p:txBody>
      </p:sp>
    </p:spTree>
    <p:extLst>
      <p:ext uri="{BB962C8B-B14F-4D97-AF65-F5344CB8AC3E}">
        <p14:creationId xmlns:p14="http://schemas.microsoft.com/office/powerpoint/2010/main" val="5898712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5" name="Freeform 14"/>
          <p:cNvSpPr>
            <a:spLocks/>
          </p:cNvSpPr>
          <p:nvPr/>
        </p:nvSpPr>
        <p:spPr bwMode="auto">
          <a:xfrm>
            <a:off x="967621" y="1"/>
            <a:ext cx="11468855" cy="6994526"/>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A3F9A"/>
          </a:solidFill>
          <a:ln>
            <a:noFill/>
          </a:ln>
        </p:spPr>
        <p:txBody>
          <a:bodyPr vert="horz" wrap="square" lIns="93260" tIns="46630" rIns="93260" bIns="46630" numCol="1" anchor="t" anchorCtr="0" compatLnSpc="1">
            <a:prstTxWarp prst="textNoShape">
              <a:avLst/>
            </a:prstTxWarp>
            <a:noAutofit/>
          </a:bodyPr>
          <a:lstStyle/>
          <a:p>
            <a:endParaRPr lang="en-US" sz="4590" dirty="0">
              <a:solidFill>
                <a:srgbClr val="000000"/>
              </a:solidFill>
            </a:endParaRPr>
          </a:p>
        </p:txBody>
      </p:sp>
      <p:sp>
        <p:nvSpPr>
          <p:cNvPr id="6" name="Text Placeholder 5"/>
          <p:cNvSpPr>
            <a:spLocks noGrp="1"/>
          </p:cNvSpPr>
          <p:nvPr>
            <p:ph type="body" sz="quarter" idx="13"/>
          </p:nvPr>
        </p:nvSpPr>
        <p:spPr>
          <a:xfrm>
            <a:off x="2826708" y="4453276"/>
            <a:ext cx="9143400" cy="574675"/>
          </a:xfrm>
          <a:prstGeom prst="rect">
            <a:avLst/>
          </a:prstGeom>
        </p:spPr>
        <p:txBody>
          <a:bodyPr lIns="192024">
            <a:normAutofit/>
          </a:bodyPr>
          <a:lstStyle>
            <a:lvl1pPr marL="0" indent="0">
              <a:buNone/>
              <a:defRPr kumimoji="0" lang="en-US" sz="2448" b="0" i="0" u="none" strike="noStrike" kern="1200" cap="none" spc="0" normalizeH="0" baseline="0" dirty="0">
                <a:ln>
                  <a:noFill/>
                </a:ln>
                <a:solidFill>
                  <a:srgbClr val="FFFFFF"/>
                </a:solidFill>
                <a:effectLst/>
                <a:uLnTx/>
                <a:uFillTx/>
                <a:latin typeface="Segoe UI Light"/>
                <a:ea typeface="ＭＳ Ｐゴシック" charset="0"/>
                <a:cs typeface="ＭＳ Ｐゴシック" charset="0"/>
                <a:sym typeface="Segoe UI"/>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marL="0" marR="0" lvl="0" indent="0" algn="l" defTabSz="931775" rtl="0" eaLnBrk="0" fontAlgn="base" latinLnBrk="0" hangingPunct="0">
              <a:lnSpc>
                <a:spcPct val="90000"/>
              </a:lnSpc>
              <a:spcBef>
                <a:spcPts val="0"/>
              </a:spcBef>
              <a:spcAft>
                <a:spcPct val="0"/>
              </a:spcAft>
              <a:buClrTx/>
              <a:buSzPct val="90000"/>
              <a:buFont typeface="Arial" charset="0"/>
              <a:buNone/>
              <a:tabLst/>
              <a:defRPr/>
            </a:pPr>
            <a:r>
              <a:rPr lang="en-US" dirty="0"/>
              <a:t>Click to edit Master text styles</a:t>
            </a:r>
          </a:p>
        </p:txBody>
      </p:sp>
      <p:sp>
        <p:nvSpPr>
          <p:cNvPr id="7" name="Title 2"/>
          <p:cNvSpPr>
            <a:spLocks noGrp="1"/>
          </p:cNvSpPr>
          <p:nvPr>
            <p:ph type="title"/>
          </p:nvPr>
        </p:nvSpPr>
        <p:spPr>
          <a:xfrm>
            <a:off x="2826389" y="3497261"/>
            <a:ext cx="9143719" cy="946413"/>
          </a:xfrm>
          <a:prstGeom prst="rect">
            <a:avLst/>
          </a:prstGeom>
        </p:spPr>
        <p:txBody>
          <a:bodyPr>
            <a:noAutofit/>
          </a:bodyPr>
          <a:lstStyle>
            <a:lvl1pPr algn="l">
              <a:defRPr kumimoji="0" lang="en-US" sz="5508" b="0" i="0" u="none" strike="noStrike" kern="1200" cap="none" spc="-136" normalizeH="0" baseline="0" dirty="0">
                <a:ln w="3175">
                  <a:noFill/>
                </a:ln>
                <a:solidFill>
                  <a:srgbClr val="FFFFFF"/>
                </a:solidFill>
                <a:effectLst/>
                <a:uLnTx/>
                <a:uFillTx/>
                <a:latin typeface="Segoe UI Light"/>
                <a:ea typeface="ＭＳ Ｐゴシック" charset="0"/>
                <a:cs typeface="Segoe UI Light"/>
                <a:sym typeface="Segoe UI"/>
              </a:defRPr>
            </a:lvl1pPr>
          </a:lstStyle>
          <a:p>
            <a:r>
              <a:rPr lang="en-US" dirty="0"/>
              <a:t>Click to edit Master title style</a:t>
            </a:r>
          </a:p>
        </p:txBody>
      </p:sp>
    </p:spTree>
    <p:extLst>
      <p:ext uri="{BB962C8B-B14F-4D97-AF65-F5344CB8AC3E}">
        <p14:creationId xmlns:p14="http://schemas.microsoft.com/office/powerpoint/2010/main" val="163547022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4921499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49275" y="1139825"/>
            <a:ext cx="11033125" cy="574675"/>
          </a:xfrm>
          <a:prstGeom prst="rect">
            <a:avLst/>
          </a:prstGeom>
        </p:spPr>
        <p:txBody>
          <a:bodyPr lIns="192024">
            <a:noAutofit/>
          </a:bodyPr>
          <a:lstStyle>
            <a:lvl1pPr marL="0" indent="0" algn="l" defTabSz="475250" rtl="0" eaLnBrk="1" fontAlgn="base" hangingPunct="1">
              <a:lnSpc>
                <a:spcPct val="90000"/>
              </a:lnSpc>
              <a:spcBef>
                <a:spcPct val="0"/>
              </a:spcBef>
              <a:spcAft>
                <a:spcPts val="312"/>
              </a:spcAft>
              <a:buSzPct val="90000"/>
              <a:buFont typeface="Arial" charset="0"/>
              <a:buNone/>
              <a:defRPr lang="en-US" sz="2754" kern="1200" dirty="0">
                <a:solidFill>
                  <a:srgbClr val="68217A"/>
                </a:solidFill>
                <a:latin typeface="Segoe UI Light" panose="020B0502040204020203" pitchFamily="34" charset="0"/>
                <a:ea typeface="ＭＳ Ｐゴシック" charset="0"/>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
        <p:nvSpPr>
          <p:cNvPr id="8"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0065114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878" y="496"/>
            <a:ext cx="6565123" cy="6994029"/>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4793" tIns="1051113" rIns="91401" bIns="73121" numCol="1" rtlCol="0" anchor="t" anchorCtr="0" compatLnSpc="1">
            <a:prstTxWarp prst="textNoShape">
              <a:avLst/>
            </a:prstTxWarp>
          </a:bodyPr>
          <a:lstStyle/>
          <a:p>
            <a:pPr marL="0" marR="0" lvl="0" indent="0" algn="l" defTabSz="466070" rtl="0" eaLnBrk="1" fontAlgn="auto" latinLnBrk="0" hangingPunct="1">
              <a:lnSpc>
                <a:spcPct val="90000"/>
              </a:lnSpc>
              <a:spcBef>
                <a:spcPts val="901"/>
              </a:spcBef>
              <a:spcAft>
                <a:spcPts val="0"/>
              </a:spcAft>
              <a:buClrTx/>
              <a:buSzTx/>
              <a:buFontTx/>
              <a:buNone/>
              <a:tabLst/>
              <a:defRPr/>
            </a:pPr>
            <a:endParaRPr kumimoji="0" lang="en-US" sz="1599"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66070" rtl="0" eaLnBrk="1" fontAlgn="auto" latinLnBrk="0" hangingPunct="1">
              <a:lnSpc>
                <a:spcPct val="90000"/>
              </a:lnSpc>
              <a:spcBef>
                <a:spcPts val="901"/>
              </a:spcBef>
              <a:spcAft>
                <a:spcPts val="0"/>
              </a:spcAft>
              <a:buClrTx/>
              <a:buSzTx/>
              <a:buFontTx/>
              <a:buNone/>
              <a:tabLst/>
              <a:defRPr/>
            </a:pPr>
            <a:endParaRPr kumimoji="0" lang="en-US" sz="1599"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66070" rtl="0" eaLnBrk="1" fontAlgn="auto" latinLnBrk="0" hangingPunct="1">
              <a:lnSpc>
                <a:spcPct val="90000"/>
              </a:lnSpc>
              <a:spcBef>
                <a:spcPts val="901"/>
              </a:spcBef>
              <a:spcAft>
                <a:spcPts val="0"/>
              </a:spcAft>
              <a:buClrTx/>
              <a:buSzTx/>
              <a:buFontTx/>
              <a:buNone/>
              <a:tabLst/>
              <a:defRPr/>
            </a:pPr>
            <a:endParaRPr kumimoji="0" lang="en-US" sz="1599"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66070" rtl="0" eaLnBrk="1" fontAlgn="auto" latinLnBrk="0" hangingPunct="1">
              <a:lnSpc>
                <a:spcPct val="90000"/>
              </a:lnSpc>
              <a:spcBef>
                <a:spcPts val="901"/>
              </a:spcBef>
              <a:spcAft>
                <a:spcPts val="0"/>
              </a:spcAft>
              <a:buClrTx/>
              <a:buSzTx/>
              <a:buFontTx/>
              <a:buNone/>
              <a:tabLst/>
              <a:defRPr/>
            </a:pPr>
            <a:endParaRPr kumimoji="0" lang="en-US" sz="1599" b="0" i="0" u="none" strike="noStrike" kern="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65800" y="2004426"/>
            <a:ext cx="5050046" cy="574675"/>
          </a:xfrm>
          <a:prstGeom prst="rect">
            <a:avLst/>
          </a:prstGeom>
        </p:spPr>
        <p:txBody>
          <a:bodyPr lIns="192024">
            <a:normAutofit/>
          </a:bodyPr>
          <a:lstStyle>
            <a:lvl1pPr marL="0" indent="0">
              <a:buNone/>
              <a:defRPr lang="en-US" sz="2754" kern="1200" smtClean="0">
                <a:solidFill>
                  <a:schemeClr val="bg1"/>
                </a:solidFill>
                <a:latin typeface="Segoe UI Light" panose="020B0502040204020203" pitchFamily="34" charset="0"/>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14" name="Title 2"/>
          <p:cNvSpPr>
            <a:spLocks noGrp="1"/>
          </p:cNvSpPr>
          <p:nvPr>
            <p:ph type="title"/>
          </p:nvPr>
        </p:nvSpPr>
        <p:spPr>
          <a:xfrm>
            <a:off x="565800" y="695995"/>
            <a:ext cx="5050046" cy="789455"/>
          </a:xfrm>
          <a:prstGeom prst="rect">
            <a:avLst/>
          </a:prstGeom>
        </p:spPr>
        <p:txBody>
          <a:bodyPr>
            <a:normAutofit/>
          </a:bodyPr>
          <a:lstStyle>
            <a:lvl1pPr algn="l">
              <a:defRPr sz="4896" b="0">
                <a:solidFill>
                  <a:schemeClr val="bg1"/>
                </a:solidFill>
                <a:latin typeface="Segoe UI Light" panose="020B0502040204020203" pitchFamily="34" charset="0"/>
              </a:defRPr>
            </a:lvl1pPr>
          </a:lstStyle>
          <a:p>
            <a:r>
              <a:rPr lang="en-US" dirty="0"/>
              <a:t>Click to edit Master title style</a:t>
            </a:r>
          </a:p>
        </p:txBody>
      </p:sp>
      <p:sp>
        <p:nvSpPr>
          <p:cNvPr id="16" name="Text Placeholder 15"/>
          <p:cNvSpPr>
            <a:spLocks noGrp="1"/>
          </p:cNvSpPr>
          <p:nvPr>
            <p:ph type="body" sz="quarter" idx="14"/>
          </p:nvPr>
        </p:nvSpPr>
        <p:spPr>
          <a:xfrm>
            <a:off x="565957" y="2924100"/>
            <a:ext cx="5049889" cy="3516692"/>
          </a:xfrm>
        </p:spPr>
        <p:txBody>
          <a:bodyPr>
            <a:normAutofit/>
          </a:bodyPr>
          <a:lstStyle>
            <a:lvl1pPr>
              <a:defRPr sz="1836">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36">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36">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36">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36">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3236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65800" y="408658"/>
            <a:ext cx="10296684" cy="789455"/>
          </a:xfrm>
          <a:prstGeom prst="rect">
            <a:avLst/>
          </a:prstGeom>
        </p:spPr>
        <p:txBody>
          <a:bodyPr>
            <a:normAutofit/>
          </a:bodyPr>
          <a:lstStyle>
            <a:lvl1pPr algn="l">
              <a:defRPr sz="4896" b="0">
                <a:solidFill>
                  <a:schemeClr val="bg1"/>
                </a:solidFill>
                <a:latin typeface="Segoe UI Light" panose="020B0502040204020203" pitchFamily="34" charset="0"/>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2508306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65800" y="1198113"/>
            <a:ext cx="9556884" cy="574675"/>
          </a:xfrm>
          <a:prstGeom prst="rect">
            <a:avLst/>
          </a:prstGeom>
        </p:spPr>
        <p:txBody>
          <a:bodyPr lIns="192024">
            <a:normAutofit/>
          </a:bodyPr>
          <a:lstStyle>
            <a:lvl1pPr marL="0" indent="0">
              <a:buNone/>
              <a:defRPr lang="en-US" sz="2754" kern="1200" smtClean="0">
                <a:solidFill>
                  <a:schemeClr val="bg1"/>
                </a:solidFill>
                <a:latin typeface="Segoe UI Light" panose="020B0502040204020203" pitchFamily="34" charset="0"/>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
        <p:nvSpPr>
          <p:cNvPr id="15" name="Title 2"/>
          <p:cNvSpPr>
            <a:spLocks noGrp="1"/>
          </p:cNvSpPr>
          <p:nvPr>
            <p:ph type="title"/>
          </p:nvPr>
        </p:nvSpPr>
        <p:spPr>
          <a:xfrm>
            <a:off x="565800" y="408658"/>
            <a:ext cx="10296684" cy="789455"/>
          </a:xfrm>
          <a:prstGeom prst="rect">
            <a:avLst/>
          </a:prstGeom>
        </p:spPr>
        <p:txBody>
          <a:bodyPr>
            <a:normAutofit/>
          </a:bodyPr>
          <a:lstStyle>
            <a:lvl1pPr algn="l">
              <a:defRPr sz="4896" b="0">
                <a:solidFill>
                  <a:schemeClr val="bg1"/>
                </a:solidFill>
                <a:latin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70658585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783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32618" y="2546746"/>
            <a:ext cx="10713505" cy="1165754"/>
          </a:xfrm>
          <a:prstGeom prst="rect">
            <a:avLst/>
          </a:prstGeom>
        </p:spPr>
        <p:txBody>
          <a:bodyPr/>
          <a:lstStyle>
            <a:lvl1pPr>
              <a:defRPr sz="4080">
                <a:latin typeface="+mn-lt"/>
                <a:ea typeface="+mn-ea"/>
                <a:cs typeface="+mn-cs"/>
                <a:sym typeface="Segoe UI"/>
              </a:defRPr>
            </a:lvl1pPr>
          </a:lstStyle>
          <a:p>
            <a:pPr lvl="0">
              <a:defRPr sz="1800">
                <a:solidFill>
                  <a:srgbClr val="000000"/>
                </a:solidFill>
              </a:defRPr>
            </a:pPr>
            <a:r>
              <a:rPr lang="en-US" sz="4080">
                <a:solidFill>
                  <a:srgbClr val="FFFFFF"/>
                </a:solidFill>
              </a:rPr>
              <a:t>Click to edit Master title style</a:t>
            </a:r>
            <a:endParaRPr sz="4080">
              <a:solidFill>
                <a:srgbClr val="FFFFFF"/>
              </a:solidFill>
            </a:endParaRPr>
          </a:p>
        </p:txBody>
      </p:sp>
    </p:spTree>
    <p:extLst>
      <p:ext uri="{BB962C8B-B14F-4D97-AF65-F5344CB8AC3E}">
        <p14:creationId xmlns:p14="http://schemas.microsoft.com/office/powerpoint/2010/main" val="134950724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accent2"/>
        </a:solidFill>
        <a:effectLst/>
      </p:bgPr>
    </p:bg>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0" y="1261870"/>
            <a:ext cx="12436475"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610" indent="-466350">
              <a:spcBef>
                <a:spcPts val="1360"/>
              </a:spcBef>
              <a:buFont typeface="Arial" panose="020B0604020202020204" pitchFamily="34" charset="0"/>
              <a:buChar char="•"/>
              <a:defRPr sz="3264">
                <a:solidFill>
                  <a:schemeClr val="bg1"/>
                </a:solidFill>
                <a:latin typeface="Segoe UI Light"/>
                <a:cs typeface="Segoe UI Light"/>
              </a:defRPr>
            </a:lvl2pPr>
            <a:lvl3pPr marL="1243599">
              <a:spcBef>
                <a:spcPts val="1360"/>
              </a:spcBef>
              <a:buFont typeface="Arial"/>
              <a:buChar char="•"/>
              <a:defRPr sz="2992">
                <a:solidFill>
                  <a:schemeClr val="bg1"/>
                </a:solidFill>
                <a:latin typeface="Segoe UI Light"/>
                <a:cs typeface="Segoe UI Light"/>
              </a:defRPr>
            </a:lvl3pPr>
            <a:lvl4pPr marL="1741040">
              <a:spcBef>
                <a:spcPts val="1360"/>
              </a:spcBef>
              <a:buFont typeface="Arial"/>
              <a:buChar char="•"/>
              <a:defRPr sz="2720" baseline="0">
                <a:solidFill>
                  <a:schemeClr val="bg1"/>
                </a:solidFill>
                <a:latin typeface="Segoe UI Light"/>
                <a:cs typeface="Segoe UI Light"/>
              </a:defRPr>
            </a:lvl4pPr>
            <a:lvl5pPr marL="1989759" indent="248720">
              <a:spcBef>
                <a:spcPts val="1360"/>
              </a:spcBef>
              <a:buFont typeface="Arial"/>
              <a:buChar char="•"/>
              <a:tabLst>
                <a:tab pos="2178459" algn="l"/>
              </a:tabLst>
              <a:defRPr sz="2448"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7"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411086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Interior2">
    <p:bg>
      <p:bgPr>
        <a:solidFill>
          <a:schemeClr val="accent2"/>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13903" y="1237618"/>
            <a:ext cx="1243890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800" indent="0">
              <a:buNone/>
              <a:defRPr sz="2720" b="1"/>
            </a:lvl2pPr>
            <a:lvl3pPr marL="1243599" indent="0">
              <a:buNone/>
              <a:defRPr sz="2448" b="1"/>
            </a:lvl3pPr>
            <a:lvl4pPr marL="1865399" indent="0">
              <a:buNone/>
              <a:defRPr sz="2176" b="1"/>
            </a:lvl4pPr>
            <a:lvl5pPr marL="2487199" indent="0">
              <a:buNone/>
              <a:defRPr sz="2176" b="1"/>
            </a:lvl5pPr>
            <a:lvl6pPr marL="3108999" indent="0">
              <a:buNone/>
              <a:defRPr sz="2176" b="1"/>
            </a:lvl6pPr>
            <a:lvl7pPr marL="3730798" indent="0">
              <a:buNone/>
              <a:defRPr sz="2176" b="1"/>
            </a:lvl7pPr>
            <a:lvl8pPr marL="4352599" indent="0">
              <a:buNone/>
              <a:defRPr sz="2176" b="1"/>
            </a:lvl8pPr>
            <a:lvl9pPr marL="4974398" indent="0">
              <a:buNone/>
              <a:defRPr sz="2176" b="1"/>
            </a:lvl9pPr>
          </a:lstStyle>
          <a:p>
            <a:pPr lvl="0"/>
            <a:r>
              <a:rPr lang="en-US"/>
              <a:t>Edit Master text styles</a:t>
            </a:r>
          </a:p>
        </p:txBody>
      </p:sp>
      <p:sp>
        <p:nvSpPr>
          <p:cNvPr id="22" name="Content Placeholder 2"/>
          <p:cNvSpPr>
            <a:spLocks noGrp="1"/>
          </p:cNvSpPr>
          <p:nvPr>
            <p:ph idx="1" hasCustomPrompt="1"/>
          </p:nvPr>
        </p:nvSpPr>
        <p:spPr>
          <a:xfrm>
            <a:off x="0" y="2108048"/>
            <a:ext cx="12436475" cy="4127707"/>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610" indent="-466350">
              <a:spcBef>
                <a:spcPts val="1360"/>
              </a:spcBef>
              <a:buFont typeface="Arial" panose="020B0604020202020204" pitchFamily="34" charset="0"/>
              <a:buChar char="•"/>
              <a:defRPr sz="3264">
                <a:solidFill>
                  <a:schemeClr val="bg1"/>
                </a:solidFill>
                <a:latin typeface="Segoe UI Light"/>
                <a:cs typeface="Segoe UI Light"/>
              </a:defRPr>
            </a:lvl2pPr>
            <a:lvl3pPr marL="1243599">
              <a:spcBef>
                <a:spcPts val="1360"/>
              </a:spcBef>
              <a:buFont typeface="Arial"/>
              <a:buChar char="•"/>
              <a:defRPr sz="2992">
                <a:solidFill>
                  <a:schemeClr val="bg1"/>
                </a:solidFill>
                <a:latin typeface="Segoe UI Light"/>
                <a:cs typeface="Segoe UI Light"/>
              </a:defRPr>
            </a:lvl3pPr>
            <a:lvl4pPr marL="1741040">
              <a:spcBef>
                <a:spcPts val="1360"/>
              </a:spcBef>
              <a:buFont typeface="Arial"/>
              <a:buChar char="•"/>
              <a:defRPr sz="2720" baseline="0">
                <a:solidFill>
                  <a:schemeClr val="bg1"/>
                </a:solidFill>
                <a:latin typeface="Segoe UI Light"/>
                <a:cs typeface="Segoe UI Light"/>
              </a:defRPr>
            </a:lvl4pPr>
            <a:lvl5pPr marL="1989759" indent="248720">
              <a:spcBef>
                <a:spcPts val="1360"/>
              </a:spcBef>
              <a:buFont typeface="Arial"/>
              <a:buChar char="•"/>
              <a:tabLst>
                <a:tab pos="2178459" algn="l"/>
              </a:tabLst>
              <a:defRPr sz="2448"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10"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936031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77129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36988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7371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2500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754600"/>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43" indent="0">
              <a:buNone/>
              <a:tabLst/>
              <a:defRPr sz="2000"/>
            </a:lvl3pPr>
            <a:lvl4pPr marL="460312" indent="0">
              <a:buNone/>
              <a:defRPr/>
            </a:lvl4pPr>
            <a:lvl5pPr marL="68570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754600"/>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43" indent="0">
              <a:buNone/>
              <a:tabLst/>
              <a:defRPr sz="2000"/>
            </a:lvl3pPr>
            <a:lvl4pPr marL="460312" indent="0">
              <a:buNone/>
              <a:defRPr/>
            </a:lvl4pPr>
            <a:lvl5pPr marL="68570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869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3511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188125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3602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99777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6280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4082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8404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0850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77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66650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374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84048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60097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977336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7332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33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765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7104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11799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14033193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endParaRPr lang="en-US" dirty="0"/>
          </a:p>
        </p:txBody>
      </p:sp>
    </p:spTree>
    <p:extLst>
      <p:ext uri="{BB962C8B-B14F-4D97-AF65-F5344CB8AC3E}">
        <p14:creationId xmlns:p14="http://schemas.microsoft.com/office/powerpoint/2010/main" val="11956321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23975275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53000654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83490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4787758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5592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779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49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981574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410831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0607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9831535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8268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930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dirty="0"/>
              <a:t>Click to edit Master title style</a:t>
            </a:r>
          </a:p>
        </p:txBody>
      </p:sp>
    </p:spTree>
    <p:extLst>
      <p:ext uri="{BB962C8B-B14F-4D97-AF65-F5344CB8AC3E}">
        <p14:creationId xmlns:p14="http://schemas.microsoft.com/office/powerpoint/2010/main" val="40043888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618721381"/>
      </p:ext>
    </p:extLst>
  </p:cSld>
  <p:clrMapOvr>
    <a:masterClrMapping/>
  </p:clrMapOvr>
  <p:transition spd="slow">
    <p:push/>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7284288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2497057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99138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95453752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18968163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80630290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a:lnSpc>
                <a:spcPct val="95000"/>
              </a:lnSpc>
              <a:spcBef>
                <a:spcPts val="0"/>
              </a:spcBef>
              <a:spcAft>
                <a:spcPts val="1632"/>
              </a:spcAft>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58499100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4944085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0305127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088" indent="-241253">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332" indent="-342834">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575459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488224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7392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image" Target="../media/image1.emf"/><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1.emf"/><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8.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image" Target="../media/image8.png"/><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image" Target="../media/image1.emf"/><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theme" Target="../theme/theme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515" r:id="rId16"/>
    <p:sldLayoutId id="2147484492" r:id="rId17"/>
    <p:sldLayoutId id="2147484493" r:id="rId18"/>
    <p:sldLayoutId id="2147484494" r:id="rId19"/>
    <p:sldLayoutId id="2147484547"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9"/>
            <a:ext cx="10726460" cy="443796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7850966"/>
      </p:ext>
    </p:extLst>
  </p:cSld>
  <p:clrMap bg1="lt1" tx1="dk1" bg2="lt2" tx2="dk2" accent1="accent1" accent2="accent2" accent3="accent3" accent4="accent4" accent5="accent5" accent6="accent6" hlink="hlink" folHlink="folHlink"/>
  <p:sldLayoutIdLst>
    <p:sldLayoutId id="2147484519" r:id="rId1"/>
    <p:sldLayoutId id="2147484520" r:id="rId2"/>
    <p:sldLayoutId id="2147484521" r:id="rId3"/>
    <p:sldLayoutId id="2147484522" r:id="rId4"/>
    <p:sldLayoutId id="2147484523" r:id="rId5"/>
    <p:sldLayoutId id="2147484524" r:id="rId6"/>
    <p:sldLayoutId id="2147484525" r:id="rId7"/>
    <p:sldLayoutId id="2147484526" r:id="rId8"/>
    <p:sldLayoutId id="2147484527" r:id="rId9"/>
    <p:sldLayoutId id="2147484528" r:id="rId10"/>
    <p:sldLayoutId id="2147484529" r:id="rId11"/>
    <p:sldLayoutId id="2147484530" r:id="rId12"/>
    <p:sldLayoutId id="2147484531" r:id="rId13"/>
    <p:sldLayoutId id="2147484532" r:id="rId14"/>
    <p:sldLayoutId id="2147484533" r:id="rId15"/>
    <p:sldLayoutId id="2147484546" r:id="rId16"/>
  </p:sldLayoutIdLst>
  <p:txStyles>
    <p:titleStyle>
      <a:lvl1pPr algn="l" defTabSz="466344" rtl="0" eaLnBrk="1" latinLnBrk="0" hangingPunct="1">
        <a:lnSpc>
          <a:spcPct val="90000"/>
        </a:lnSpc>
        <a:spcBef>
          <a:spcPct val="0"/>
        </a:spcBef>
        <a:buNone/>
        <a:defRPr sz="4896" b="0" i="0" kern="1200">
          <a:solidFill>
            <a:srgbClr val="505050"/>
          </a:solidFill>
          <a:latin typeface="Segoe UI Light" panose="020B0502040204020203" pitchFamily="34" charset="0"/>
          <a:ea typeface="Segoe UI" charset="0"/>
          <a:cs typeface="Segoe UI" charset="0"/>
        </a:defRPr>
      </a:lvl1pPr>
    </p:titleStyle>
    <p:bodyStyle>
      <a:lvl1pPr marL="0" indent="0" algn="l" defTabSz="466344" rtl="0" eaLnBrk="1" latinLnBrk="0" hangingPunct="1">
        <a:lnSpc>
          <a:spcPct val="100000"/>
        </a:lnSpc>
        <a:spcBef>
          <a:spcPts val="510"/>
        </a:spcBef>
        <a:buFont typeface="Arial"/>
        <a:buNone/>
        <a:defRPr sz="2550" b="0" i="0" kern="1200">
          <a:solidFill>
            <a:srgbClr val="505050"/>
          </a:solidFill>
          <a:latin typeface="Segoe UI" charset="0"/>
          <a:ea typeface="Segoe UI" charset="0"/>
          <a:cs typeface="Segoe UI" charset="0"/>
        </a:defRPr>
      </a:lvl1pPr>
      <a:lvl2pPr marL="353806" indent="-353806" algn="l" defTabSz="466344" rtl="0" eaLnBrk="1" latinLnBrk="0" hangingPunct="1">
        <a:lnSpc>
          <a:spcPct val="100000"/>
        </a:lnSpc>
        <a:spcBef>
          <a:spcPts val="255"/>
        </a:spcBef>
        <a:buFont typeface="Arial"/>
        <a:buChar char="•"/>
        <a:tabLst/>
        <a:defRPr sz="2550" b="0" i="0" kern="1200">
          <a:solidFill>
            <a:srgbClr val="505050"/>
          </a:solidFill>
          <a:latin typeface="Segoe UI" charset="0"/>
          <a:ea typeface="Segoe UI" charset="0"/>
          <a:cs typeface="Segoe UI" charset="0"/>
        </a:defRPr>
      </a:lvl2pPr>
      <a:lvl3pPr marL="708422" indent="-344091" algn="l" defTabSz="466344" rtl="0" eaLnBrk="1" latinLnBrk="0" hangingPunct="1">
        <a:lnSpc>
          <a:spcPct val="100000"/>
        </a:lnSpc>
        <a:spcBef>
          <a:spcPts val="255"/>
        </a:spcBef>
        <a:buFont typeface=".AppleSystemUIFont" charset="0"/>
        <a:buChar char="–"/>
        <a:tabLst/>
        <a:defRPr sz="2550" b="0" i="0" kern="1200">
          <a:solidFill>
            <a:srgbClr val="505050"/>
          </a:solidFill>
          <a:latin typeface="Segoe UI" charset="0"/>
          <a:ea typeface="Segoe UI" charset="0"/>
          <a:cs typeface="Segoe UI" charset="0"/>
        </a:defRPr>
      </a:lvl3pPr>
      <a:lvl4pPr marL="1052513" indent="-334375" algn="l" defTabSz="466344" rtl="0" eaLnBrk="1" latinLnBrk="0" hangingPunct="1">
        <a:lnSpc>
          <a:spcPct val="100000"/>
        </a:lnSpc>
        <a:spcBef>
          <a:spcPts val="255"/>
        </a:spcBef>
        <a:buFont typeface="Arial"/>
        <a:buChar char="•"/>
        <a:tabLst/>
        <a:defRPr sz="2550" b="0" i="0" kern="1200">
          <a:solidFill>
            <a:srgbClr val="505050"/>
          </a:solidFill>
          <a:latin typeface="Segoe UI" charset="0"/>
          <a:ea typeface="Segoe UI" charset="0"/>
          <a:cs typeface="Segoe UI" charset="0"/>
        </a:defRPr>
      </a:lvl4pPr>
      <a:lvl5pPr marL="1376363" indent="-323850" algn="l" defTabSz="466344" rtl="0" eaLnBrk="1" latinLnBrk="0" hangingPunct="1">
        <a:lnSpc>
          <a:spcPct val="100000"/>
        </a:lnSpc>
        <a:spcBef>
          <a:spcPts val="255"/>
        </a:spcBef>
        <a:buFont typeface="Arial"/>
        <a:buChar char="•"/>
        <a:tabLst/>
        <a:defRPr sz="2550" b="0" i="0" kern="1200">
          <a:solidFill>
            <a:srgbClr val="505050"/>
          </a:solidFill>
          <a:latin typeface="Segoe UI" charset="0"/>
          <a:ea typeface="Segoe UI" charset="0"/>
          <a:cs typeface="Segoe UI" charset="0"/>
        </a:defRPr>
      </a:lvl5pPr>
      <a:lvl6pPr marL="1282446" indent="-116586" algn="l" defTabSz="466344" rtl="0" eaLnBrk="1" latinLnBrk="0" hangingPunct="1">
        <a:lnSpc>
          <a:spcPct val="90000"/>
        </a:lnSpc>
        <a:spcBef>
          <a:spcPts val="255"/>
        </a:spcBef>
        <a:buFont typeface="Arial"/>
        <a:buChar char="•"/>
        <a:defRPr sz="918" kern="1200">
          <a:solidFill>
            <a:schemeClr val="tx1"/>
          </a:solidFill>
          <a:latin typeface="+mn-lt"/>
          <a:ea typeface="+mn-ea"/>
          <a:cs typeface="+mn-cs"/>
        </a:defRPr>
      </a:lvl6pPr>
      <a:lvl7pPr marL="1515618" indent="-116586" algn="l" defTabSz="466344" rtl="0" eaLnBrk="1" latinLnBrk="0" hangingPunct="1">
        <a:lnSpc>
          <a:spcPct val="90000"/>
        </a:lnSpc>
        <a:spcBef>
          <a:spcPts val="255"/>
        </a:spcBef>
        <a:buFont typeface="Arial"/>
        <a:buChar char="•"/>
        <a:defRPr sz="918" kern="1200">
          <a:solidFill>
            <a:schemeClr val="tx1"/>
          </a:solidFill>
          <a:latin typeface="+mn-lt"/>
          <a:ea typeface="+mn-ea"/>
          <a:cs typeface="+mn-cs"/>
        </a:defRPr>
      </a:lvl7pPr>
      <a:lvl8pPr marL="1748790" indent="-116586" algn="l" defTabSz="466344" rtl="0" eaLnBrk="1" latinLnBrk="0" hangingPunct="1">
        <a:lnSpc>
          <a:spcPct val="90000"/>
        </a:lnSpc>
        <a:spcBef>
          <a:spcPts val="255"/>
        </a:spcBef>
        <a:buFont typeface="Arial"/>
        <a:buChar char="•"/>
        <a:defRPr sz="918" kern="1200">
          <a:solidFill>
            <a:schemeClr val="tx1"/>
          </a:solidFill>
          <a:latin typeface="+mn-lt"/>
          <a:ea typeface="+mn-ea"/>
          <a:cs typeface="+mn-cs"/>
        </a:defRPr>
      </a:lvl8pPr>
      <a:lvl9pPr marL="1981962" indent="-116586" algn="l" defTabSz="466344" rtl="0" eaLnBrk="1" latinLnBrk="0" hangingPunct="1">
        <a:lnSpc>
          <a:spcPct val="90000"/>
        </a:lnSpc>
        <a:spcBef>
          <a:spcPts val="255"/>
        </a:spcBef>
        <a:buFont typeface="Arial"/>
        <a:buChar char="•"/>
        <a:defRPr sz="918" kern="1200">
          <a:solidFill>
            <a:schemeClr val="tx1"/>
          </a:solidFill>
          <a:latin typeface="+mn-lt"/>
          <a:ea typeface="+mn-ea"/>
          <a:cs typeface="+mn-cs"/>
        </a:defRPr>
      </a:lvl9pPr>
    </p:bodyStyle>
    <p:otherStyle>
      <a:defPPr>
        <a:defRPr lang="en-US"/>
      </a:defPPr>
      <a:lvl1pPr marL="0" algn="l" defTabSz="466344" rtl="0" eaLnBrk="1" latinLnBrk="0" hangingPunct="1">
        <a:defRPr sz="918" kern="1200">
          <a:solidFill>
            <a:schemeClr val="tx1"/>
          </a:solidFill>
          <a:latin typeface="+mn-lt"/>
          <a:ea typeface="+mn-ea"/>
          <a:cs typeface="+mn-cs"/>
        </a:defRPr>
      </a:lvl1pPr>
      <a:lvl2pPr marL="233172" algn="l" defTabSz="466344" rtl="0" eaLnBrk="1" latinLnBrk="0" hangingPunct="1">
        <a:defRPr sz="918" kern="1200">
          <a:solidFill>
            <a:schemeClr val="tx1"/>
          </a:solidFill>
          <a:latin typeface="+mn-lt"/>
          <a:ea typeface="+mn-ea"/>
          <a:cs typeface="+mn-cs"/>
        </a:defRPr>
      </a:lvl2pPr>
      <a:lvl3pPr marL="466344" algn="l" defTabSz="466344" rtl="0" eaLnBrk="1" latinLnBrk="0" hangingPunct="1">
        <a:defRPr sz="918" kern="1200">
          <a:solidFill>
            <a:schemeClr val="tx1"/>
          </a:solidFill>
          <a:latin typeface="+mn-lt"/>
          <a:ea typeface="+mn-ea"/>
          <a:cs typeface="+mn-cs"/>
        </a:defRPr>
      </a:lvl3pPr>
      <a:lvl4pPr marL="699516" algn="l" defTabSz="466344" rtl="0" eaLnBrk="1" latinLnBrk="0" hangingPunct="1">
        <a:defRPr sz="918" kern="1200">
          <a:solidFill>
            <a:schemeClr val="tx1"/>
          </a:solidFill>
          <a:latin typeface="+mn-lt"/>
          <a:ea typeface="+mn-ea"/>
          <a:cs typeface="+mn-cs"/>
        </a:defRPr>
      </a:lvl4pPr>
      <a:lvl5pPr marL="932688" algn="l" defTabSz="466344" rtl="0" eaLnBrk="1" latinLnBrk="0" hangingPunct="1">
        <a:defRPr sz="918" kern="1200">
          <a:solidFill>
            <a:schemeClr val="tx1"/>
          </a:solidFill>
          <a:latin typeface="+mn-lt"/>
          <a:ea typeface="+mn-ea"/>
          <a:cs typeface="+mn-cs"/>
        </a:defRPr>
      </a:lvl5pPr>
      <a:lvl6pPr marL="1165860" algn="l" defTabSz="466344" rtl="0" eaLnBrk="1" latinLnBrk="0" hangingPunct="1">
        <a:defRPr sz="918" kern="1200">
          <a:solidFill>
            <a:schemeClr val="tx1"/>
          </a:solidFill>
          <a:latin typeface="+mn-lt"/>
          <a:ea typeface="+mn-ea"/>
          <a:cs typeface="+mn-cs"/>
        </a:defRPr>
      </a:lvl6pPr>
      <a:lvl7pPr marL="1399032" algn="l" defTabSz="466344" rtl="0" eaLnBrk="1" latinLnBrk="0" hangingPunct="1">
        <a:defRPr sz="918" kern="1200">
          <a:solidFill>
            <a:schemeClr val="tx1"/>
          </a:solidFill>
          <a:latin typeface="+mn-lt"/>
          <a:ea typeface="+mn-ea"/>
          <a:cs typeface="+mn-cs"/>
        </a:defRPr>
      </a:lvl7pPr>
      <a:lvl8pPr marL="1632204" algn="l" defTabSz="466344" rtl="0" eaLnBrk="1" latinLnBrk="0" hangingPunct="1">
        <a:defRPr sz="918" kern="1200">
          <a:solidFill>
            <a:schemeClr val="tx1"/>
          </a:solidFill>
          <a:latin typeface="+mn-lt"/>
          <a:ea typeface="+mn-ea"/>
          <a:cs typeface="+mn-cs"/>
        </a:defRPr>
      </a:lvl8pPr>
      <a:lvl9pPr marL="1865376" algn="l" defTabSz="466344" rtl="0" eaLnBrk="1" latinLnBrk="0" hangingPunct="1">
        <a:defRPr sz="91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13612055"/>
      </p:ext>
    </p:extLst>
  </p:cSld>
  <p:clrMap bg1="lt1" tx1="dk1" bg2="lt2" tx2="dk2" accent1="accent1" accent2="accent2" accent3="accent3" accent4="accent4" accent5="accent5" accent6="accent6" hlink="hlink" folHlink="folHlink"/>
  <p:sldLayoutIdLst>
    <p:sldLayoutId id="2147484536"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757772415"/>
      </p:ext>
    </p:extLst>
  </p:cSld>
  <p:clrMap bg1="dk1" tx1="lt1" bg2="dk2" tx2="lt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8" r:id="rId18"/>
    <p:sldLayoutId id="2147484569" r:id="rId19"/>
    <p:sldLayoutId id="2147484570" r:id="rId20"/>
    <p:sldLayoutId id="2147484571" r:id="rId21"/>
    <p:sldLayoutId id="2147484572" r:id="rId22"/>
    <p:sldLayoutId id="2147484573" r:id="rId23"/>
    <p:sldLayoutId id="2147484574"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781702643"/>
      </p:ext>
    </p:extLst>
  </p:cSld>
  <p:clrMap bg1="dk1" tx1="lt1" bg2="dk2" tx2="lt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37238047"/>
      </p:ext>
    </p:extLst>
  </p:cSld>
  <p:clrMap bg1="lt1" tx1="dk1" bg2="lt2" tx2="dk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 id="2147484687" r:id="rId13"/>
    <p:sldLayoutId id="2147484688" r:id="rId14"/>
    <p:sldLayoutId id="2147484689" r:id="rId15"/>
    <p:sldLayoutId id="2147484690" r:id="rId16"/>
    <p:sldLayoutId id="2147484691" r:id="rId17"/>
    <p:sldLayoutId id="2147484692" r:id="rId18"/>
    <p:sldLayoutId id="2147484693" r:id="rId19"/>
    <p:sldLayoutId id="2147484694" r:id="rId20"/>
    <p:sldLayoutId id="2147484695" r:id="rId21"/>
    <p:sldLayoutId id="2147484696" r:id="rId22"/>
    <p:sldLayoutId id="2147484697" r:id="rId23"/>
    <p:sldLayoutId id="214748469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harrycheung/cross-platform-mobile-performance-testing-d0454f5cd4e9"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jpeg"/><Relationship Id="rId4" Type="http://schemas.openxmlformats.org/officeDocument/2006/relationships/image" Target="../media/image42.png"/><Relationship Id="rId9" Type="http://schemas.openxmlformats.org/officeDocument/2006/relationships/image" Target="../media/image47.jpe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4.xml"/><Relationship Id="rId1" Type="http://schemas.openxmlformats.org/officeDocument/2006/relationships/slideLayout" Target="../slideLayouts/slideLayout57.xml"/><Relationship Id="rId5" Type="http://schemas.openxmlformats.org/officeDocument/2006/relationships/image" Target="../media/image29.png"/><Relationship Id="rId4" Type="http://schemas.openxmlformats.org/officeDocument/2006/relationships/image" Target="../media/image58.emf"/></Relationships>
</file>

<file path=ppt/slides/_rels/slide1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5.xml"/><Relationship Id="rId1" Type="http://schemas.openxmlformats.org/officeDocument/2006/relationships/slideLayout" Target="../slideLayouts/slideLayout60.xml"/><Relationship Id="rId5" Type="http://schemas.openxmlformats.org/officeDocument/2006/relationships/image" Target="../media/image29.png"/><Relationship Id="rId4" Type="http://schemas.openxmlformats.org/officeDocument/2006/relationships/image" Target="../media/image58.emf"/></Relationships>
</file>

<file path=ppt/slides/_rels/slide16.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16.xml"/><Relationship Id="rId1" Type="http://schemas.openxmlformats.org/officeDocument/2006/relationships/slideLayout" Target="../slideLayouts/slideLayout60.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hyperlink" Target="https://www.xamarin.com/plugi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6.jpeg"/><Relationship Id="rId3" Type="http://schemas.openxmlformats.org/officeDocument/2006/relationships/image" Target="../media/image66.jpeg"/><Relationship Id="rId7" Type="http://schemas.openxmlformats.org/officeDocument/2006/relationships/image" Target="../media/image70.jpeg"/><Relationship Id="rId12"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9.jpeg"/><Relationship Id="rId11" Type="http://schemas.openxmlformats.org/officeDocument/2006/relationships/image" Target="../media/image74.jpeg"/><Relationship Id="rId5" Type="http://schemas.openxmlformats.org/officeDocument/2006/relationships/image" Target="../media/image68.jpeg"/><Relationship Id="rId10" Type="http://schemas.openxmlformats.org/officeDocument/2006/relationships/image" Target="../media/image73.jpeg"/><Relationship Id="rId4" Type="http://schemas.openxmlformats.org/officeDocument/2006/relationships/image" Target="../media/image67.jpeg"/><Relationship Id="rId9" Type="http://schemas.openxmlformats.org/officeDocument/2006/relationships/image" Target="../media/image72.jpeg"/><Relationship Id="rId14" Type="http://schemas.openxmlformats.org/officeDocument/2006/relationships/image" Target="../media/image77.jpe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83.jpeg"/><Relationship Id="rId5" Type="http://schemas.openxmlformats.org/officeDocument/2006/relationships/image" Target="../media/image82.jpeg"/><Relationship Id="rId10" Type="http://schemas.openxmlformats.org/officeDocument/2006/relationships/image" Target="../media/image87.jpeg"/><Relationship Id="rId4" Type="http://schemas.openxmlformats.org/officeDocument/2006/relationships/image" Target="../media/image81.jpeg"/><Relationship Id="rId9" Type="http://schemas.openxmlformats.org/officeDocument/2006/relationships/image" Target="../media/image86.jpe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4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100.tiff"/><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7.tiff"/><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40.xml"/><Relationship Id="rId5" Type="http://schemas.openxmlformats.org/officeDocument/2006/relationships/hyperlink" Target="https://slavachernikoff.gitbooks.io/architectures-of-reactnative-xamarin-phonegap-qt/" TargetMode="External"/><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hemeOverride" Target="../theme/themeOverride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hyperlink" Target="https://slavachernikoff.gitbooks.io/architectures-of-reactnative-xamarin-phonegap-qt/"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notesSlide" Target="../notesSlides/notesSlide29.xml"/><Relationship Id="rId7" Type="http://schemas.openxmlformats.org/officeDocument/2006/relationships/image" Target="../media/image107.png"/><Relationship Id="rId2" Type="http://schemas.openxmlformats.org/officeDocument/2006/relationships/slideLayout" Target="../slideLayouts/slideLayout5.xml"/><Relationship Id="rId1" Type="http://schemas.openxmlformats.org/officeDocument/2006/relationships/themeOverride" Target="../theme/themeOverride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cruxlab.com/blog/reactnative-vs-xamarin/" TargetMode="External"/><Relationship Id="rId9" Type="http://schemas.openxmlformats.org/officeDocument/2006/relationships/image" Target="../media/image10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hemeOverride" Target="../theme/themeOverride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25.emf"/><Relationship Id="rId4" Type="http://schemas.openxmlformats.org/officeDocument/2006/relationships/image" Target="../media/image24.emf"/></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57.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hemeOverride" Target="../theme/themeOverride3.xml"/><Relationship Id="rId4" Type="http://schemas.openxmlformats.org/officeDocument/2006/relationships/image" Target="../media/image30.emf"/></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2B32B-D36B-4BA6-BA78-CD135B63B2CC}"/>
              </a:ext>
            </a:extLst>
          </p:cNvPr>
          <p:cNvSpPr>
            <a:spLocks noGrp="1"/>
          </p:cNvSpPr>
          <p:nvPr>
            <p:ph type="title"/>
          </p:nvPr>
        </p:nvSpPr>
        <p:spPr>
          <a:xfrm>
            <a:off x="274701" y="2125678"/>
            <a:ext cx="11889803" cy="1828786"/>
          </a:xfrm>
        </p:spPr>
        <p:txBody>
          <a:bodyPr/>
          <a:lstStyle/>
          <a:p>
            <a:pPr algn="ctr"/>
            <a:r>
              <a:rPr lang="en-US" sz="6600" dirty="0"/>
              <a:t>Xamarin Day</a:t>
            </a:r>
            <a:endParaRPr lang="ru-RU" sz="6600" dirty="0"/>
          </a:p>
        </p:txBody>
      </p:sp>
      <p:sp>
        <p:nvSpPr>
          <p:cNvPr id="3" name="Text Placeholder 2">
            <a:extLst>
              <a:ext uri="{FF2B5EF4-FFF2-40B4-BE49-F238E27FC236}">
                <a16:creationId xmlns:a16="http://schemas.microsoft.com/office/drawing/2014/main" id="{4BDD89D0-4FE8-42AE-BA44-9A80667977B1}"/>
              </a:ext>
            </a:extLst>
          </p:cNvPr>
          <p:cNvSpPr>
            <a:spLocks noGrp="1"/>
          </p:cNvSpPr>
          <p:nvPr>
            <p:ph type="body" sz="quarter" idx="12"/>
          </p:nvPr>
        </p:nvSpPr>
        <p:spPr>
          <a:xfrm>
            <a:off x="274701" y="3955786"/>
            <a:ext cx="11889804" cy="1828007"/>
          </a:xfrm>
        </p:spPr>
        <p:txBody>
          <a:bodyPr/>
          <a:lstStyle/>
          <a:p>
            <a:pPr algn="ctr"/>
            <a:r>
              <a:rPr lang="ru-RU" dirty="0"/>
              <a:t>Разработка мобильных приложений на </a:t>
            </a:r>
            <a:r>
              <a:rPr lang="ru-RU" dirty="0" err="1"/>
              <a:t>Xamarin</a:t>
            </a:r>
            <a:endParaRPr lang="ru-RU" dirty="0"/>
          </a:p>
        </p:txBody>
      </p:sp>
    </p:spTree>
    <p:extLst>
      <p:ext uri="{BB962C8B-B14F-4D97-AF65-F5344CB8AC3E}">
        <p14:creationId xmlns:p14="http://schemas.microsoft.com/office/powerpoint/2010/main" val="16340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55C58-E911-43A1-84A0-44F3299C8B9D}"/>
              </a:ext>
            </a:extLst>
          </p:cNvPr>
          <p:cNvSpPr>
            <a:spLocks noGrp="1"/>
          </p:cNvSpPr>
          <p:nvPr>
            <p:ph type="title"/>
          </p:nvPr>
        </p:nvSpPr>
        <p:spPr/>
        <p:txBody>
          <a:bodyPr/>
          <a:lstStyle/>
          <a:p>
            <a:r>
              <a:rPr lang="en-US" sz="2000" dirty="0">
                <a:hlinkClick r:id="rId3"/>
              </a:rPr>
              <a:t>https://medium.com/@harrycheung/cross-platform-mobile-performance-testing-d0454f5cd4e9</a:t>
            </a:r>
            <a:r>
              <a:rPr lang="en-US" sz="2000" dirty="0"/>
              <a:t> </a:t>
            </a:r>
            <a:endParaRPr lang="ru-RU" sz="2000" dirty="0"/>
          </a:p>
        </p:txBody>
      </p:sp>
      <p:sp>
        <p:nvSpPr>
          <p:cNvPr id="3" name="Text Placeholder 2">
            <a:extLst>
              <a:ext uri="{FF2B5EF4-FFF2-40B4-BE49-F238E27FC236}">
                <a16:creationId xmlns:a16="http://schemas.microsoft.com/office/drawing/2014/main" id="{6C554FF5-9C4B-4EF7-9DD9-895A31C8746A}"/>
              </a:ext>
            </a:extLst>
          </p:cNvPr>
          <p:cNvSpPr>
            <a:spLocks noGrp="1"/>
          </p:cNvSpPr>
          <p:nvPr>
            <p:ph type="body" sz="quarter" idx="10"/>
          </p:nvPr>
        </p:nvSpPr>
        <p:spPr/>
        <p:txBody>
          <a:bodyPr/>
          <a:lstStyle/>
          <a:p>
            <a:endParaRPr lang="ru-RU" dirty="0"/>
          </a:p>
        </p:txBody>
      </p:sp>
      <p:pic>
        <p:nvPicPr>
          <p:cNvPr id="4" name="Picture 3">
            <a:extLst>
              <a:ext uri="{FF2B5EF4-FFF2-40B4-BE49-F238E27FC236}">
                <a16:creationId xmlns:a16="http://schemas.microsoft.com/office/drawing/2014/main" id="{EDDC2A9D-B48C-4350-A02A-C5B060C186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79837" y="5227369"/>
            <a:ext cx="8702675" cy="1588464"/>
          </a:xfrm>
          <a:prstGeom prst="rect">
            <a:avLst/>
          </a:prstGeom>
        </p:spPr>
      </p:pic>
      <p:pic>
        <p:nvPicPr>
          <p:cNvPr id="4098" name="Picture 2" descr="https://cdn-images-1.medium.com/max/2000/1*yBr7maTbrt4NpTh5OjU8aA.png">
            <a:extLst>
              <a:ext uri="{FF2B5EF4-FFF2-40B4-BE49-F238E27FC236}">
                <a16:creationId xmlns:a16="http://schemas.microsoft.com/office/drawing/2014/main" id="{81A6B267-C38C-4599-8371-87880AA7C9D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79837" y="1136438"/>
            <a:ext cx="8656638" cy="37979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7E5E5CD-6C56-4842-B3A1-9BB2DCB4C00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27" y="1136438"/>
            <a:ext cx="6621408" cy="165842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1D2FD71-906D-4E3D-A2C7-E393A4453EF3}"/>
              </a:ext>
            </a:extLst>
          </p:cNvPr>
          <p:cNvSpPr/>
          <p:nvPr/>
        </p:nvSpPr>
        <p:spPr>
          <a:xfrm>
            <a:off x="4618037" y="4858037"/>
            <a:ext cx="7223124" cy="307777"/>
          </a:xfrm>
          <a:prstGeom prst="rect">
            <a:avLst/>
          </a:prstGeom>
        </p:spPr>
        <p:txBody>
          <a:bodyPr wrap="square">
            <a:spAutoFit/>
          </a:bodyPr>
          <a:lstStyle/>
          <a:p>
            <a:pPr algn="ctr"/>
            <a:r>
              <a:rPr lang="en-US" sz="1400" dirty="0">
                <a:latin typeface="medium-content-sans-serif-font"/>
              </a:rPr>
              <a:t>Average iOS Computational Performance in seconds (lower is better)</a:t>
            </a:r>
            <a:endParaRPr lang="ru-RU" sz="1400" dirty="0"/>
          </a:p>
        </p:txBody>
      </p:sp>
      <p:cxnSp>
        <p:nvCxnSpPr>
          <p:cNvPr id="8" name="Straight Connector 7">
            <a:extLst>
              <a:ext uri="{FF2B5EF4-FFF2-40B4-BE49-F238E27FC236}">
                <a16:creationId xmlns:a16="http://schemas.microsoft.com/office/drawing/2014/main" id="{724D45DC-8227-414B-9E7B-36A7055D404A}"/>
              </a:ext>
            </a:extLst>
          </p:cNvPr>
          <p:cNvCxnSpPr>
            <a:cxnSpLocks/>
          </p:cNvCxnSpPr>
          <p:nvPr/>
        </p:nvCxnSpPr>
        <p:spPr>
          <a:xfrm>
            <a:off x="1493837" y="1439862"/>
            <a:ext cx="4191000" cy="0"/>
          </a:xfrm>
          <a:prstGeom prst="line">
            <a:avLst/>
          </a:prstGeom>
          <a:ln w="38100">
            <a:solidFill>
              <a:srgbClr val="14DA43"/>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0FC6956A-7A4E-45F6-90D6-2AA28BE12470}"/>
              </a:ext>
            </a:extLst>
          </p:cNvPr>
          <p:cNvCxnSpPr>
            <a:cxnSpLocks/>
          </p:cNvCxnSpPr>
          <p:nvPr/>
        </p:nvCxnSpPr>
        <p:spPr>
          <a:xfrm>
            <a:off x="4444" y="1744662"/>
            <a:ext cx="3470593" cy="0"/>
          </a:xfrm>
          <a:prstGeom prst="line">
            <a:avLst/>
          </a:prstGeom>
          <a:ln w="38100">
            <a:solidFill>
              <a:srgbClr val="14DA43"/>
            </a:solidFill>
            <a:headEnd type="none"/>
            <a:tailEnd type="none"/>
          </a:ln>
        </p:spPr>
        <p:style>
          <a:lnRef idx="1">
            <a:schemeClr val="accent5"/>
          </a:lnRef>
          <a:fillRef idx="0">
            <a:schemeClr val="accent5"/>
          </a:fillRef>
          <a:effectRef idx="0">
            <a:schemeClr val="accent5"/>
          </a:effectRef>
          <a:fontRef idx="minor">
            <a:schemeClr val="tx1"/>
          </a:fontRef>
        </p:style>
      </p:cxnSp>
      <p:sp>
        <p:nvSpPr>
          <p:cNvPr id="11" name="Rectangle 10">
            <a:extLst>
              <a:ext uri="{FF2B5EF4-FFF2-40B4-BE49-F238E27FC236}">
                <a16:creationId xmlns:a16="http://schemas.microsoft.com/office/drawing/2014/main" id="{79276B78-8269-4684-8FF4-B008661C687C}"/>
              </a:ext>
            </a:extLst>
          </p:cNvPr>
          <p:cNvSpPr/>
          <p:nvPr/>
        </p:nvSpPr>
        <p:spPr bwMode="auto">
          <a:xfrm>
            <a:off x="9647237" y="3954462"/>
            <a:ext cx="762000" cy="979891"/>
          </a:xfrm>
          <a:prstGeom prst="rect">
            <a:avLst/>
          </a:prstGeom>
          <a:noFill/>
          <a:ln w="44450">
            <a:solidFill>
              <a:srgbClr val="14DA4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ru-R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2C8F127-B750-45CF-97D5-3D148A859D36}"/>
              </a:ext>
            </a:extLst>
          </p:cNvPr>
          <p:cNvSpPr/>
          <p:nvPr/>
        </p:nvSpPr>
        <p:spPr bwMode="auto">
          <a:xfrm>
            <a:off x="9994264" y="5285571"/>
            <a:ext cx="762000" cy="1259691"/>
          </a:xfrm>
          <a:prstGeom prst="rect">
            <a:avLst/>
          </a:prstGeom>
          <a:noFill/>
          <a:ln w="44450">
            <a:solidFill>
              <a:srgbClr val="14DA4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ru-R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76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4F82-740E-4F99-8F5A-90308ED46CA0}"/>
              </a:ext>
            </a:extLst>
          </p:cNvPr>
          <p:cNvSpPr>
            <a:spLocks noGrp="1"/>
          </p:cNvSpPr>
          <p:nvPr>
            <p:ph type="title"/>
          </p:nvPr>
        </p:nvSpPr>
        <p:spPr/>
        <p:txBody>
          <a:bodyPr/>
          <a:lstStyle/>
          <a:p>
            <a:r>
              <a:rPr lang="ru-RU" dirty="0"/>
              <a:t>Размер пакетов приложений</a:t>
            </a:r>
          </a:p>
        </p:txBody>
      </p:sp>
      <p:sp>
        <p:nvSpPr>
          <p:cNvPr id="3" name="Text Placeholder 2">
            <a:extLst>
              <a:ext uri="{FF2B5EF4-FFF2-40B4-BE49-F238E27FC236}">
                <a16:creationId xmlns:a16="http://schemas.microsoft.com/office/drawing/2014/main" id="{E075560D-26B7-4E6A-9A5B-6F5BDB74CF34}"/>
              </a:ext>
            </a:extLst>
          </p:cNvPr>
          <p:cNvSpPr>
            <a:spLocks noGrp="1"/>
          </p:cNvSpPr>
          <p:nvPr>
            <p:ph type="body" sz="quarter" idx="10"/>
          </p:nvPr>
        </p:nvSpPr>
        <p:spPr>
          <a:xfrm>
            <a:off x="274702" y="1211287"/>
            <a:ext cx="11888787" cy="2862322"/>
          </a:xfrm>
        </p:spPr>
        <p:txBody>
          <a:bodyPr/>
          <a:lstStyle/>
          <a:p>
            <a:r>
              <a:rPr lang="ru-RU" sz="3200" dirty="0"/>
              <a:t>Базовый</a:t>
            </a:r>
          </a:p>
          <a:p>
            <a:endParaRPr lang="ru-RU" sz="3200" dirty="0"/>
          </a:p>
          <a:p>
            <a:endParaRPr lang="ru-RU" sz="3200" dirty="0"/>
          </a:p>
          <a:p>
            <a:pPr marL="0" indent="0">
              <a:buNone/>
            </a:pPr>
            <a:endParaRPr lang="ru-RU" sz="3200" dirty="0"/>
          </a:p>
          <a:p>
            <a:r>
              <a:rPr lang="ru-RU" sz="3200" dirty="0"/>
              <a:t>Оптимизированный с помощью базового </a:t>
            </a:r>
            <a:r>
              <a:rPr lang="en-US" sz="3200" dirty="0"/>
              <a:t>Linking</a:t>
            </a:r>
            <a:endParaRPr lang="ru-RU" sz="3200" dirty="0"/>
          </a:p>
        </p:txBody>
      </p:sp>
      <p:pic>
        <p:nvPicPr>
          <p:cNvPr id="1026" name="Picture 2" descr="Package size before linker">
            <a:extLst>
              <a:ext uri="{FF2B5EF4-FFF2-40B4-BE49-F238E27FC236}">
                <a16:creationId xmlns:a16="http://schemas.microsoft.com/office/drawing/2014/main" id="{3284468F-F529-495C-B380-6F522EF048B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0637" y="1309976"/>
            <a:ext cx="9572978"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ckage size after linker">
            <a:extLst>
              <a:ext uri="{FF2B5EF4-FFF2-40B4-BE49-F238E27FC236}">
                <a16:creationId xmlns:a16="http://schemas.microsoft.com/office/drawing/2014/main" id="{D605F9A2-8D71-42D8-9CC3-761523944A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43481" y="4054442"/>
            <a:ext cx="6775211" cy="12431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C5A32B-1377-4CD0-8D29-C785D60D8B7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3237" y="5547241"/>
            <a:ext cx="8252190" cy="1275625"/>
          </a:xfrm>
          <a:prstGeom prst="rect">
            <a:avLst/>
          </a:prstGeom>
        </p:spPr>
      </p:pic>
    </p:spTree>
    <p:extLst>
      <p:ext uri="{BB962C8B-B14F-4D97-AF65-F5344CB8AC3E}">
        <p14:creationId xmlns:p14="http://schemas.microsoft.com/office/powerpoint/2010/main" val="24848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7621-CCC0-44B9-B664-BDE72456A919}"/>
              </a:ext>
            </a:extLst>
          </p:cNvPr>
          <p:cNvSpPr>
            <a:spLocks noGrp="1"/>
          </p:cNvSpPr>
          <p:nvPr>
            <p:ph type="title"/>
          </p:nvPr>
        </p:nvSpPr>
        <p:spPr>
          <a:xfrm>
            <a:off x="9967" y="-35823"/>
            <a:ext cx="11887878" cy="917444"/>
          </a:xfrm>
        </p:spPr>
        <p:txBody>
          <a:bodyPr/>
          <a:lstStyle/>
          <a:p>
            <a:r>
              <a:rPr lang="ru-RU" dirty="0"/>
              <a:t>Примеры в РФ </a:t>
            </a:r>
            <a:r>
              <a:rPr lang="en-US" dirty="0"/>
              <a:t>Xamarin Classic/Native</a:t>
            </a:r>
          </a:p>
        </p:txBody>
      </p:sp>
      <p:pic>
        <p:nvPicPr>
          <p:cNvPr id="5" name="Picture 4">
            <a:extLst>
              <a:ext uri="{FF2B5EF4-FFF2-40B4-BE49-F238E27FC236}">
                <a16:creationId xmlns:a16="http://schemas.microsoft.com/office/drawing/2014/main" id="{BEF90286-30E7-4DDB-B574-DF09059DBD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30044" y="881620"/>
            <a:ext cx="2005550" cy="2475923"/>
          </a:xfrm>
          <a:prstGeom prst="rect">
            <a:avLst/>
          </a:prstGeom>
        </p:spPr>
      </p:pic>
      <p:pic>
        <p:nvPicPr>
          <p:cNvPr id="7" name="Picture 6">
            <a:extLst>
              <a:ext uri="{FF2B5EF4-FFF2-40B4-BE49-F238E27FC236}">
                <a16:creationId xmlns:a16="http://schemas.microsoft.com/office/drawing/2014/main" id="{C5286ABA-FBCE-4D38-A620-06667C9BB49E}"/>
              </a:ext>
            </a:extLst>
          </p:cNvPr>
          <p:cNvPicPr>
            <a:picLocks noChangeAspect="1"/>
          </p:cNvPicPr>
          <p:nvPr/>
        </p:nvPicPr>
        <p:blipFill>
          <a:blip r:embed="rId4"/>
          <a:stretch>
            <a:fillRect/>
          </a:stretch>
        </p:blipFill>
        <p:spPr>
          <a:xfrm>
            <a:off x="113331" y="4217188"/>
            <a:ext cx="2606831" cy="1612474"/>
          </a:xfrm>
          <a:prstGeom prst="rect">
            <a:avLst/>
          </a:prstGeom>
        </p:spPr>
      </p:pic>
      <p:pic>
        <p:nvPicPr>
          <p:cNvPr id="8" name="Picture 7">
            <a:extLst>
              <a:ext uri="{FF2B5EF4-FFF2-40B4-BE49-F238E27FC236}">
                <a16:creationId xmlns:a16="http://schemas.microsoft.com/office/drawing/2014/main" id="{26ADDD07-E369-4519-9DDA-F84145D4045C}"/>
              </a:ext>
            </a:extLst>
          </p:cNvPr>
          <p:cNvPicPr>
            <a:picLocks noChangeAspect="1"/>
          </p:cNvPicPr>
          <p:nvPr/>
        </p:nvPicPr>
        <p:blipFill>
          <a:blip r:embed="rId5"/>
          <a:stretch>
            <a:fillRect/>
          </a:stretch>
        </p:blipFill>
        <p:spPr>
          <a:xfrm>
            <a:off x="113331" y="2541026"/>
            <a:ext cx="2606831" cy="1608328"/>
          </a:xfrm>
          <a:prstGeom prst="rect">
            <a:avLst/>
          </a:prstGeom>
        </p:spPr>
      </p:pic>
      <p:pic>
        <p:nvPicPr>
          <p:cNvPr id="9" name="Picture 8">
            <a:extLst>
              <a:ext uri="{FF2B5EF4-FFF2-40B4-BE49-F238E27FC236}">
                <a16:creationId xmlns:a16="http://schemas.microsoft.com/office/drawing/2014/main" id="{A7D69445-C37E-4CF8-90E0-93D81200673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30595" y="3405765"/>
            <a:ext cx="1980439" cy="2423897"/>
          </a:xfrm>
          <a:prstGeom prst="rect">
            <a:avLst/>
          </a:prstGeom>
        </p:spPr>
      </p:pic>
      <p:pic>
        <p:nvPicPr>
          <p:cNvPr id="10" name="Picture 9">
            <a:extLst>
              <a:ext uri="{FF2B5EF4-FFF2-40B4-BE49-F238E27FC236}">
                <a16:creationId xmlns:a16="http://schemas.microsoft.com/office/drawing/2014/main" id="{E35AE8DE-3FA4-4C9A-A370-CEB7FB499563}"/>
              </a:ext>
            </a:extLst>
          </p:cNvPr>
          <p:cNvPicPr>
            <a:picLocks noChangeAspect="1"/>
          </p:cNvPicPr>
          <p:nvPr/>
        </p:nvPicPr>
        <p:blipFill>
          <a:blip r:embed="rId7"/>
          <a:stretch>
            <a:fillRect/>
          </a:stretch>
        </p:blipFill>
        <p:spPr>
          <a:xfrm>
            <a:off x="114205" y="881621"/>
            <a:ext cx="2595384" cy="1591572"/>
          </a:xfrm>
          <a:prstGeom prst="rect">
            <a:avLst/>
          </a:prstGeom>
        </p:spPr>
      </p:pic>
      <p:pic>
        <p:nvPicPr>
          <p:cNvPr id="11" name="Picture 10">
            <a:extLst>
              <a:ext uri="{FF2B5EF4-FFF2-40B4-BE49-F238E27FC236}">
                <a16:creationId xmlns:a16="http://schemas.microsoft.com/office/drawing/2014/main" id="{63C39AFA-E16D-46CC-9544-AD42BDF2C58F}"/>
              </a:ext>
            </a:extLst>
          </p:cNvPr>
          <p:cNvPicPr>
            <a:picLocks noChangeAspect="1"/>
          </p:cNvPicPr>
          <p:nvPr/>
        </p:nvPicPr>
        <p:blipFill>
          <a:blip r:embed="rId8"/>
          <a:stretch>
            <a:fillRect/>
          </a:stretch>
        </p:blipFill>
        <p:spPr>
          <a:xfrm>
            <a:off x="7904977" y="881621"/>
            <a:ext cx="2546416" cy="5001422"/>
          </a:xfrm>
          <a:prstGeom prst="rect">
            <a:avLst/>
          </a:prstGeom>
        </p:spPr>
      </p:pic>
      <p:pic>
        <p:nvPicPr>
          <p:cNvPr id="12" name="Picture 11">
            <a:extLst>
              <a:ext uri="{FF2B5EF4-FFF2-40B4-BE49-F238E27FC236}">
                <a16:creationId xmlns:a16="http://schemas.microsoft.com/office/drawing/2014/main" id="{6B7F2D93-2ADA-4EA1-93A5-03DBBCB67D9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961613" y="4215927"/>
            <a:ext cx="2198910" cy="2703761"/>
          </a:xfrm>
          <a:prstGeom prst="rect">
            <a:avLst/>
          </a:prstGeom>
        </p:spPr>
      </p:pic>
      <p:pic>
        <p:nvPicPr>
          <p:cNvPr id="13" name="Picture 12">
            <a:extLst>
              <a:ext uri="{FF2B5EF4-FFF2-40B4-BE49-F238E27FC236}">
                <a16:creationId xmlns:a16="http://schemas.microsoft.com/office/drawing/2014/main" id="{B13FCE23-8786-4DB1-849C-A731FE66DDF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56345" y="2541025"/>
            <a:ext cx="2285676" cy="4343370"/>
          </a:xfrm>
          <a:prstGeom prst="rect">
            <a:avLst/>
          </a:prstGeom>
        </p:spPr>
      </p:pic>
      <p:pic>
        <p:nvPicPr>
          <p:cNvPr id="14" name="Picture 13">
            <a:extLst>
              <a:ext uri="{FF2B5EF4-FFF2-40B4-BE49-F238E27FC236}">
                <a16:creationId xmlns:a16="http://schemas.microsoft.com/office/drawing/2014/main" id="{FB9FB82B-CF1A-4EDC-BE99-EC72DEB3ED05}"/>
              </a:ext>
            </a:extLst>
          </p:cNvPr>
          <p:cNvPicPr>
            <a:picLocks noChangeAspect="1"/>
          </p:cNvPicPr>
          <p:nvPr/>
        </p:nvPicPr>
        <p:blipFill>
          <a:blip r:embed="rId11"/>
          <a:stretch>
            <a:fillRect/>
          </a:stretch>
        </p:blipFill>
        <p:spPr>
          <a:xfrm>
            <a:off x="5277884" y="881620"/>
            <a:ext cx="2596532" cy="1611181"/>
          </a:xfrm>
          <a:prstGeom prst="rect">
            <a:avLst/>
          </a:prstGeom>
        </p:spPr>
      </p:pic>
      <p:pic>
        <p:nvPicPr>
          <p:cNvPr id="15" name="Picture 14">
            <a:extLst>
              <a:ext uri="{FF2B5EF4-FFF2-40B4-BE49-F238E27FC236}">
                <a16:creationId xmlns:a16="http://schemas.microsoft.com/office/drawing/2014/main" id="{6EC0380D-5F7C-4500-818E-D38F44706222}"/>
              </a:ext>
            </a:extLst>
          </p:cNvPr>
          <p:cNvPicPr>
            <a:picLocks noChangeAspect="1"/>
          </p:cNvPicPr>
          <p:nvPr/>
        </p:nvPicPr>
        <p:blipFill>
          <a:blip r:embed="rId12"/>
          <a:stretch>
            <a:fillRect/>
          </a:stretch>
        </p:blipFill>
        <p:spPr>
          <a:xfrm>
            <a:off x="2793768" y="2541257"/>
            <a:ext cx="2588971" cy="1608098"/>
          </a:xfrm>
          <a:prstGeom prst="rect">
            <a:avLst/>
          </a:prstGeom>
        </p:spPr>
      </p:pic>
      <p:pic>
        <p:nvPicPr>
          <p:cNvPr id="16" name="Picture 15">
            <a:extLst>
              <a:ext uri="{FF2B5EF4-FFF2-40B4-BE49-F238E27FC236}">
                <a16:creationId xmlns:a16="http://schemas.microsoft.com/office/drawing/2014/main" id="{7328EE93-7758-4C95-A10B-9147F5013A99}"/>
              </a:ext>
            </a:extLst>
          </p:cNvPr>
          <p:cNvPicPr>
            <a:picLocks noChangeAspect="1"/>
          </p:cNvPicPr>
          <p:nvPr/>
        </p:nvPicPr>
        <p:blipFill>
          <a:blip r:embed="rId13"/>
          <a:stretch>
            <a:fillRect/>
          </a:stretch>
        </p:blipFill>
        <p:spPr>
          <a:xfrm>
            <a:off x="2730223" y="884141"/>
            <a:ext cx="2527026" cy="1591572"/>
          </a:xfrm>
          <a:prstGeom prst="rect">
            <a:avLst/>
          </a:prstGeom>
        </p:spPr>
      </p:pic>
    </p:spTree>
    <p:extLst>
      <p:ext uri="{BB962C8B-B14F-4D97-AF65-F5344CB8AC3E}">
        <p14:creationId xmlns:p14="http://schemas.microsoft.com/office/powerpoint/2010/main" val="6099712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7621-CCC0-44B9-B664-BDE72456A919}"/>
              </a:ext>
            </a:extLst>
          </p:cNvPr>
          <p:cNvSpPr>
            <a:spLocks noGrp="1"/>
          </p:cNvSpPr>
          <p:nvPr>
            <p:ph type="title"/>
          </p:nvPr>
        </p:nvSpPr>
        <p:spPr>
          <a:xfrm>
            <a:off x="9967" y="-35823"/>
            <a:ext cx="11887878" cy="917444"/>
          </a:xfrm>
        </p:spPr>
        <p:txBody>
          <a:bodyPr/>
          <a:lstStyle/>
          <a:p>
            <a:r>
              <a:rPr lang="ru-RU" dirty="0"/>
              <a:t>Глобальные примеры </a:t>
            </a:r>
            <a:r>
              <a:rPr lang="en-US" dirty="0"/>
              <a:t>Xamarin</a:t>
            </a:r>
          </a:p>
        </p:txBody>
      </p:sp>
      <p:pic>
        <p:nvPicPr>
          <p:cNvPr id="18" name="Picture 17">
            <a:extLst>
              <a:ext uri="{FF2B5EF4-FFF2-40B4-BE49-F238E27FC236}">
                <a16:creationId xmlns:a16="http://schemas.microsoft.com/office/drawing/2014/main" id="{5AD70BA8-88EE-41D3-9659-53F3BF6866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6773" y="3356592"/>
            <a:ext cx="6438821" cy="3499941"/>
          </a:xfrm>
          <a:prstGeom prst="rect">
            <a:avLst/>
          </a:prstGeom>
        </p:spPr>
      </p:pic>
      <p:pic>
        <p:nvPicPr>
          <p:cNvPr id="21" name="Picture 20">
            <a:extLst>
              <a:ext uri="{FF2B5EF4-FFF2-40B4-BE49-F238E27FC236}">
                <a16:creationId xmlns:a16="http://schemas.microsoft.com/office/drawing/2014/main" id="{3B41782B-2CF5-4559-BEB7-806844848C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292" y="796775"/>
            <a:ext cx="5918948" cy="2548109"/>
          </a:xfrm>
          <a:prstGeom prst="rect">
            <a:avLst/>
          </a:prstGeom>
        </p:spPr>
      </p:pic>
      <p:pic>
        <p:nvPicPr>
          <p:cNvPr id="22" name="Picture 21">
            <a:extLst>
              <a:ext uri="{FF2B5EF4-FFF2-40B4-BE49-F238E27FC236}">
                <a16:creationId xmlns:a16="http://schemas.microsoft.com/office/drawing/2014/main" id="{64C547A9-93F8-4BC5-9A7B-0E60DD2F844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77544" y="766430"/>
            <a:ext cx="2936797" cy="3235888"/>
          </a:xfrm>
          <a:prstGeom prst="rect">
            <a:avLst/>
          </a:prstGeom>
        </p:spPr>
      </p:pic>
      <p:pic>
        <p:nvPicPr>
          <p:cNvPr id="23" name="Picture 22">
            <a:extLst>
              <a:ext uri="{FF2B5EF4-FFF2-40B4-BE49-F238E27FC236}">
                <a16:creationId xmlns:a16="http://schemas.microsoft.com/office/drawing/2014/main" id="{A4CFA0E9-8649-42CF-86F3-BEC0B1D2C4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9291" y="3487835"/>
            <a:ext cx="5726625" cy="3209374"/>
          </a:xfrm>
          <a:prstGeom prst="rect">
            <a:avLst/>
          </a:prstGeom>
        </p:spPr>
      </p:pic>
      <p:sp>
        <p:nvSpPr>
          <p:cNvPr id="24" name="TextBox 23">
            <a:extLst>
              <a:ext uri="{FF2B5EF4-FFF2-40B4-BE49-F238E27FC236}">
                <a16:creationId xmlns:a16="http://schemas.microsoft.com/office/drawing/2014/main" id="{D06FD572-2A74-4FF1-AC64-8D98DB80C95C}"/>
              </a:ext>
            </a:extLst>
          </p:cNvPr>
          <p:cNvSpPr txBox="1"/>
          <p:nvPr/>
        </p:nvSpPr>
        <p:spPr>
          <a:xfrm>
            <a:off x="8961048" y="6358097"/>
            <a:ext cx="5561811" cy="51699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b="1" u="sng" dirty="0">
                <a:gradFill>
                  <a:gsLst>
                    <a:gs pos="2917">
                      <a:srgbClr val="353535"/>
                    </a:gs>
                    <a:gs pos="30000">
                      <a:srgbClr val="353535"/>
                    </a:gs>
                  </a:gsLst>
                  <a:lin ang="5400000" scaled="0"/>
                </a:gradFill>
                <a:latin typeface="Segoe UI Semilight"/>
              </a:rPr>
              <a:t>https://www.xamarin.com/customers</a:t>
            </a:r>
          </a:p>
        </p:txBody>
      </p:sp>
      <p:pic>
        <p:nvPicPr>
          <p:cNvPr id="25" name="Picture 24">
            <a:extLst>
              <a:ext uri="{FF2B5EF4-FFF2-40B4-BE49-F238E27FC236}">
                <a16:creationId xmlns:a16="http://schemas.microsoft.com/office/drawing/2014/main" id="{0F99E55D-DD88-4376-9075-7CF541F3EC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30043" y="760871"/>
            <a:ext cx="2856184" cy="1995205"/>
          </a:xfrm>
          <a:prstGeom prst="rect">
            <a:avLst/>
          </a:prstGeom>
        </p:spPr>
      </p:pic>
    </p:spTree>
    <p:extLst>
      <p:ext uri="{BB962C8B-B14F-4D97-AF65-F5344CB8AC3E}">
        <p14:creationId xmlns:p14="http://schemas.microsoft.com/office/powerpoint/2010/main" val="35033456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1695" y="1798610"/>
            <a:ext cx="4802508" cy="917575"/>
          </a:xfrm>
        </p:spPr>
        <p:txBody>
          <a:bodyPr/>
          <a:lstStyle/>
          <a:p>
            <a:r>
              <a:rPr lang="ru-RU" sz="4400" dirty="0"/>
              <a:t>Код, специфичный для платформы</a:t>
            </a:r>
            <a:endParaRPr lang="en-US" sz="4400" dirty="0"/>
          </a:p>
        </p:txBody>
      </p:sp>
      <p:sp>
        <p:nvSpPr>
          <p:cNvPr id="44" name="Text Placeholder 18"/>
          <p:cNvSpPr txBox="1">
            <a:spLocks/>
          </p:cNvSpPr>
          <p:nvPr/>
        </p:nvSpPr>
        <p:spPr>
          <a:xfrm>
            <a:off x="7351707" y="3412340"/>
            <a:ext cx="4473500"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8"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ru-RU"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charset="0"/>
                <a:ea typeface="Segoe UI Light" charset="0"/>
                <a:cs typeface="Segoe UI Light" charset="0"/>
              </a:rPr>
              <a:t>Что, если бы нам не нужно было его писать</a:t>
            </a:r>
            <a: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charset="0"/>
                <a:ea typeface="Segoe UI Light" charset="0"/>
                <a:cs typeface="Segoe UI Light" charset="0"/>
              </a:rPr>
              <a:t>?</a:t>
            </a:r>
            <a:b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charset="0"/>
                <a:ea typeface="Segoe UI Light" charset="0"/>
                <a:cs typeface="Segoe UI Light" charset="0"/>
              </a:rPr>
            </a:br>
            <a:endParaRPr kumimoji="0" lang="en-US" sz="18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charset="0"/>
              <a:ea typeface="Segoe UI Light" charset="0"/>
              <a:cs typeface="Segoe UI Light" charset="0"/>
            </a:endParaRPr>
          </a:p>
          <a:p>
            <a:pPr marL="14288"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ru-RU"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charset="0"/>
                <a:ea typeface="Segoe UI Light" charset="0"/>
                <a:cs typeface="Segoe UI Light" charset="0"/>
              </a:rPr>
              <a:t>Что, если бы могли получать </a:t>
            </a:r>
            <a:r>
              <a:rPr lang="ru-RU" sz="3200" dirty="0">
                <a:gradFill>
                  <a:gsLst>
                    <a:gs pos="1250">
                      <a:srgbClr val="353535"/>
                    </a:gs>
                    <a:gs pos="100000">
                      <a:srgbClr val="353535"/>
                    </a:gs>
                  </a:gsLst>
                  <a:lin ang="5400000" scaled="0"/>
                </a:gradFill>
                <a:latin typeface="Segoe UI Light" charset="0"/>
                <a:ea typeface="Segoe UI Light" charset="0"/>
                <a:cs typeface="Segoe UI Light" charset="0"/>
              </a:rPr>
              <a:t>д</a:t>
            </a:r>
            <a:r>
              <a:rPr kumimoji="0" lang="ru-RU" sz="32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Light" charset="0"/>
                <a:ea typeface="Segoe UI Light" charset="0"/>
                <a:cs typeface="Segoe UI Light" charset="0"/>
              </a:rPr>
              <a:t>оступ</a:t>
            </a:r>
            <a:r>
              <a:rPr kumimoji="0" lang="ru-RU"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charset="0"/>
                <a:ea typeface="Segoe UI Light" charset="0"/>
                <a:cs typeface="Segoe UI Light" charset="0"/>
              </a:rPr>
              <a:t> к нему из общего кода</a:t>
            </a:r>
            <a: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charset="0"/>
                <a:ea typeface="Segoe UI Light" charset="0"/>
                <a:cs typeface="Segoe UI Light" charset="0"/>
              </a:rPr>
              <a:t>?</a:t>
            </a:r>
          </a:p>
        </p:txBody>
      </p:sp>
      <p:sp>
        <p:nvSpPr>
          <p:cNvPr id="57" name="Rectangle 56"/>
          <p:cNvSpPr/>
          <p:nvPr/>
        </p:nvSpPr>
        <p:spPr bwMode="auto">
          <a:xfrm>
            <a:off x="713473" y="2133878"/>
            <a:ext cx="2050464" cy="3567123"/>
          </a:xfrm>
          <a:prstGeom prst="rect">
            <a:avLst/>
          </a:prstGeom>
          <a:solidFill>
            <a:srgbClr val="69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58" name="Rectangle 57"/>
          <p:cNvSpPr/>
          <p:nvPr/>
        </p:nvSpPr>
        <p:spPr bwMode="auto">
          <a:xfrm>
            <a:off x="2790225" y="2133878"/>
            <a:ext cx="2050464" cy="3567123"/>
          </a:xfrm>
          <a:prstGeom prst="rect">
            <a:avLst/>
          </a:prstGeom>
          <a:solidFill>
            <a:srgbClr val="0181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59" name="Rectangle 58"/>
          <p:cNvSpPr/>
          <p:nvPr/>
        </p:nvSpPr>
        <p:spPr bwMode="auto">
          <a:xfrm>
            <a:off x="4866978" y="2133878"/>
            <a:ext cx="2050464" cy="356712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BBF1"/>
                </a:solidFill>
                <a:effectLst/>
                <a:uLnTx/>
                <a:uFillTx/>
                <a:latin typeface="Segoe UI Semilight"/>
                <a:ea typeface="Segoe UI" pitchFamily="34" charset="0"/>
                <a:cs typeface="Segoe UI" pitchFamily="34" charset="0"/>
              </a:rPr>
              <a:t> </a:t>
            </a:r>
          </a:p>
        </p:txBody>
      </p:sp>
      <p:sp>
        <p:nvSpPr>
          <p:cNvPr id="55" name="Oval 54"/>
          <p:cNvSpPr/>
          <p:nvPr/>
        </p:nvSpPr>
        <p:spPr bwMode="auto">
          <a:xfrm>
            <a:off x="1375197" y="1244359"/>
            <a:ext cx="735143" cy="735142"/>
          </a:xfrm>
          <a:prstGeom prst="ellipse">
            <a:avLst/>
          </a:prstGeom>
          <a:solidFill>
            <a:srgbClr val="69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3459673" y="1241605"/>
            <a:ext cx="735143" cy="735142"/>
          </a:xfrm>
          <a:prstGeom prst="ellipse">
            <a:avLst/>
          </a:prstGeom>
          <a:solidFill>
            <a:srgbClr val="0181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65014" y="1425958"/>
            <a:ext cx="310848" cy="357473"/>
          </a:xfrm>
          <a:prstGeom prst="rect">
            <a:avLst/>
          </a:prstGeom>
          <a:solidFill>
            <a:srgbClr val="018172"/>
          </a:solidFill>
        </p:spPr>
      </p:pic>
      <p:sp>
        <p:nvSpPr>
          <p:cNvPr id="41" name="Oval 40"/>
          <p:cNvSpPr/>
          <p:nvPr/>
        </p:nvSpPr>
        <p:spPr bwMode="auto">
          <a:xfrm>
            <a:off x="5500608" y="1241605"/>
            <a:ext cx="735144" cy="73514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2554" y="1450349"/>
            <a:ext cx="333051" cy="310847"/>
          </a:xfrm>
          <a:prstGeom prst="rect">
            <a:avLst/>
          </a:prstGeom>
          <a:solidFill>
            <a:schemeClr val="tx2"/>
          </a:solidFill>
        </p:spPr>
      </p:pic>
      <p:sp>
        <p:nvSpPr>
          <p:cNvPr id="32" name="TextBox 31"/>
          <p:cNvSpPr txBox="1"/>
          <p:nvPr/>
        </p:nvSpPr>
        <p:spPr>
          <a:xfrm>
            <a:off x="724907" y="2207629"/>
            <a:ext cx="2039030" cy="703549"/>
          </a:xfrm>
          <a:prstGeom prst="rect">
            <a:avLst/>
          </a:prstGeom>
          <a:noFill/>
        </p:spPr>
        <p:txBody>
          <a:bodyPr wrap="square" lIns="182854" tIns="146283" rIns="182854" bIns="146283" rtlCol="0">
            <a:spAutoFit/>
          </a:bodyPr>
          <a:lstStyle/>
          <a:p>
            <a:pPr marL="0" marR="0" lvl="0" indent="0" algn="ctr" defTabSz="932384" rtl="0" eaLnBrk="1" fontAlgn="base" latinLnBrk="0" hangingPunct="1">
              <a:lnSpc>
                <a:spcPct val="100000"/>
              </a:lnSpc>
              <a:spcBef>
                <a:spcPct val="0"/>
              </a:spcBef>
              <a:spcAft>
                <a:spcPct val="0"/>
              </a:spcAft>
              <a:buClrTx/>
              <a:buSzTx/>
              <a:buFontTx/>
              <a:buNone/>
              <a:tabLst/>
              <a:defRPr/>
            </a:pPr>
            <a:r>
              <a:rPr kumimoji="0" lang="en-US" sz="2652" b="0" i="0" u="none" strike="noStrike" kern="0" cap="none" spc="0" normalizeH="0" baseline="0" noProof="0" dirty="0">
                <a:ln>
                  <a:noFill/>
                </a:ln>
                <a:solidFill>
                  <a:srgbClr val="FFFFFF"/>
                </a:solidFill>
                <a:effectLst/>
                <a:uLnTx/>
                <a:uFillTx/>
                <a:latin typeface="Segoe UI Semilight"/>
                <a:ea typeface="+mn-ea"/>
                <a:cs typeface="+mn-cs"/>
              </a:rPr>
              <a:t>UI+APIs</a:t>
            </a:r>
          </a:p>
        </p:txBody>
      </p:sp>
      <p:sp>
        <p:nvSpPr>
          <p:cNvPr id="33" name="TextBox 32"/>
          <p:cNvSpPr txBox="1"/>
          <p:nvPr/>
        </p:nvSpPr>
        <p:spPr>
          <a:xfrm>
            <a:off x="4840689" y="2207629"/>
            <a:ext cx="2076753" cy="703549"/>
          </a:xfrm>
          <a:prstGeom prst="rect">
            <a:avLst/>
          </a:prstGeom>
          <a:noFill/>
        </p:spPr>
        <p:txBody>
          <a:bodyPr wrap="square" lIns="182854" tIns="146283" rIns="182854" bIns="146283" rtlCol="0">
            <a:spAutoFit/>
          </a:bodyPr>
          <a:lstStyle/>
          <a:p>
            <a:pPr marL="0" marR="0" lvl="0" indent="0" algn="ctr" defTabSz="932384" rtl="0" eaLnBrk="1" fontAlgn="base" latinLnBrk="0" hangingPunct="1">
              <a:lnSpc>
                <a:spcPct val="100000"/>
              </a:lnSpc>
              <a:spcBef>
                <a:spcPct val="0"/>
              </a:spcBef>
              <a:spcAft>
                <a:spcPct val="0"/>
              </a:spcAft>
              <a:buClrTx/>
              <a:buSzTx/>
              <a:buFontTx/>
              <a:buNone/>
              <a:tabLst/>
              <a:defRPr/>
            </a:pPr>
            <a:r>
              <a:rPr kumimoji="0" lang="en-US" sz="2652" b="0" i="0" u="none" strike="noStrike" kern="0" cap="none" spc="0" normalizeH="0" baseline="0" noProof="0" dirty="0">
                <a:ln>
                  <a:noFill/>
                </a:ln>
                <a:solidFill>
                  <a:srgbClr val="FFFFFF"/>
                </a:solidFill>
                <a:effectLst/>
                <a:uLnTx/>
                <a:uFillTx/>
                <a:latin typeface="Segoe UI Semilight"/>
                <a:ea typeface="+mn-ea"/>
                <a:cs typeface="+mn-cs"/>
              </a:rPr>
              <a:t>UI + APIs</a:t>
            </a:r>
          </a:p>
        </p:txBody>
      </p:sp>
      <p:sp>
        <p:nvSpPr>
          <p:cNvPr id="34" name="TextBox 33"/>
          <p:cNvSpPr txBox="1"/>
          <p:nvPr/>
        </p:nvSpPr>
        <p:spPr>
          <a:xfrm>
            <a:off x="2790225" y="2207627"/>
            <a:ext cx="2050464" cy="703549"/>
          </a:xfrm>
          <a:prstGeom prst="rect">
            <a:avLst/>
          </a:prstGeom>
          <a:noFill/>
        </p:spPr>
        <p:txBody>
          <a:bodyPr wrap="square" lIns="182854" tIns="146283" rIns="182854" bIns="146283" rtlCol="0">
            <a:spAutoFit/>
          </a:bodyPr>
          <a:lstStyle/>
          <a:p>
            <a:pPr marL="0" marR="0" lvl="0" indent="0" algn="ctr" defTabSz="932384" rtl="0" eaLnBrk="1" fontAlgn="base" latinLnBrk="0" hangingPunct="1">
              <a:lnSpc>
                <a:spcPct val="100000"/>
              </a:lnSpc>
              <a:spcBef>
                <a:spcPct val="0"/>
              </a:spcBef>
              <a:spcAft>
                <a:spcPct val="0"/>
              </a:spcAft>
              <a:buClrTx/>
              <a:buSzTx/>
              <a:buFontTx/>
              <a:buNone/>
              <a:tabLst/>
              <a:defRPr/>
            </a:pPr>
            <a:r>
              <a:rPr kumimoji="0" lang="en-US" sz="2652" b="0" i="0" u="none" strike="noStrike" kern="0" cap="none" spc="0" normalizeH="0" baseline="0" noProof="0" dirty="0">
                <a:ln>
                  <a:noFill/>
                </a:ln>
                <a:solidFill>
                  <a:srgbClr val="FFFFFF"/>
                </a:solidFill>
                <a:effectLst/>
                <a:uLnTx/>
                <a:uFillTx/>
                <a:latin typeface="Segoe UI Semilight"/>
                <a:ea typeface="+mn-ea"/>
                <a:cs typeface="+mn-cs"/>
              </a:rPr>
              <a:t>UI + APIs</a:t>
            </a:r>
          </a:p>
        </p:txBody>
      </p:sp>
      <p:sp>
        <p:nvSpPr>
          <p:cNvPr id="35" name="TextBox 34"/>
          <p:cNvSpPr txBox="1"/>
          <p:nvPr/>
        </p:nvSpPr>
        <p:spPr>
          <a:xfrm>
            <a:off x="764572" y="3088896"/>
            <a:ext cx="1968707" cy="2329441"/>
          </a:xfrm>
          <a:prstGeom prst="rect">
            <a:avLst/>
          </a:prstGeom>
          <a:noFill/>
        </p:spPr>
        <p:txBody>
          <a:bodyPr wrap="square" lIns="182854" tIns="146283" rIns="182854" bIns="146283" rtlCol="0">
            <a:spAutoFit/>
          </a:bodyPr>
          <a:lstStyle/>
          <a:p>
            <a:pPr marL="0" marR="0" lvl="0" indent="0" algn="l" defTabSz="932384" rtl="0" eaLnBrk="1" fontAlgn="base" latinLnBrk="0" hangingPunct="1">
              <a:lnSpc>
                <a:spcPct val="120000"/>
              </a:lnSpc>
              <a:spcBef>
                <a:spcPct val="0"/>
              </a:spcBef>
              <a:spcAft>
                <a:spcPct val="0"/>
              </a:spcAft>
              <a:buClrTx/>
              <a:buSzTx/>
              <a:buFontTx/>
              <a:buNone/>
              <a:tabLst/>
              <a:defRPr/>
            </a:pPr>
            <a:r>
              <a:rPr kumimoji="0" lang="ru-RU" sz="1836" b="0" i="0" u="none" strike="noStrike" kern="0" cap="none" spc="0" normalizeH="0" baseline="0" noProof="0" dirty="0">
                <a:ln>
                  <a:noFill/>
                </a:ln>
                <a:solidFill>
                  <a:srgbClr val="FFFFFF"/>
                </a:solidFill>
                <a:effectLst/>
                <a:uLnTx/>
                <a:uFillTx/>
                <a:latin typeface="Segoe UI Semilight"/>
                <a:ea typeface="+mn-ea"/>
                <a:cs typeface="+mn-cs"/>
              </a:rPr>
              <a:t>Аккумулятор</a:t>
            </a: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932384" rtl="0" eaLnBrk="1" fontAlgn="base" latinLnBrk="0" hangingPunct="1">
              <a:lnSpc>
                <a:spcPct val="12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Semilight"/>
                <a:ea typeface="+mn-ea"/>
                <a:cs typeface="+mn-cs"/>
              </a:rPr>
              <a:t>GPS</a:t>
            </a:r>
          </a:p>
          <a:p>
            <a:pPr marL="0" marR="0" lvl="0" indent="0" algn="l" defTabSz="932384" rtl="0" eaLnBrk="1" fontAlgn="base" latinLnBrk="0" hangingPunct="1">
              <a:lnSpc>
                <a:spcPct val="120000"/>
              </a:lnSpc>
              <a:spcBef>
                <a:spcPct val="0"/>
              </a:spcBef>
              <a:spcAft>
                <a:spcPct val="0"/>
              </a:spcAft>
              <a:buClrTx/>
              <a:buSzTx/>
              <a:buFontTx/>
              <a:buNone/>
              <a:tabLst/>
              <a:defRPr/>
            </a:pPr>
            <a:r>
              <a:rPr kumimoji="0" lang="ru-RU" sz="1836" b="0" i="0" u="none" strike="noStrike" kern="0" cap="none" spc="0" normalizeH="0" baseline="0" noProof="0" dirty="0">
                <a:ln>
                  <a:noFill/>
                </a:ln>
                <a:solidFill>
                  <a:srgbClr val="FFFFFF"/>
                </a:solidFill>
                <a:effectLst/>
                <a:uLnTx/>
                <a:uFillTx/>
                <a:latin typeface="Segoe UI Semilight"/>
                <a:ea typeface="+mn-ea"/>
                <a:cs typeface="+mn-cs"/>
              </a:rPr>
              <a:t>Свет</a:t>
            </a: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932384" rtl="0" eaLnBrk="1" fontAlgn="base" latinLnBrk="0" hangingPunct="1">
              <a:lnSpc>
                <a:spcPct val="120000"/>
              </a:lnSpc>
              <a:spcBef>
                <a:spcPct val="0"/>
              </a:spcBef>
              <a:spcAft>
                <a:spcPct val="0"/>
              </a:spcAft>
              <a:buClrTx/>
              <a:buSzTx/>
              <a:buFontTx/>
              <a:buNone/>
              <a:tabLst/>
              <a:defRPr/>
            </a:pPr>
            <a:r>
              <a:rPr kumimoji="0" lang="ru-RU" sz="1836" b="0" i="0" u="none" strike="noStrike" kern="0" cap="none" spc="0" normalizeH="0" baseline="0" noProof="0" dirty="0">
                <a:ln>
                  <a:noFill/>
                </a:ln>
                <a:solidFill>
                  <a:srgbClr val="FFFFFF"/>
                </a:solidFill>
                <a:effectLst/>
                <a:uLnTx/>
                <a:uFillTx/>
                <a:latin typeface="Segoe UI Semilight"/>
                <a:ea typeface="+mn-ea"/>
                <a:cs typeface="+mn-cs"/>
              </a:rPr>
              <a:t>Нотификации</a:t>
            </a: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932384" rtl="0" eaLnBrk="1" fontAlgn="base" latinLnBrk="0" hangingPunct="1">
              <a:lnSpc>
                <a:spcPct val="120000"/>
              </a:lnSpc>
              <a:spcBef>
                <a:spcPct val="0"/>
              </a:spcBef>
              <a:spcAft>
                <a:spcPct val="0"/>
              </a:spcAft>
              <a:buClrTx/>
              <a:buSzTx/>
              <a:buFontTx/>
              <a:buNone/>
              <a:tabLst/>
              <a:defRPr/>
            </a:pPr>
            <a:r>
              <a:rPr kumimoji="0" lang="ru-RU" sz="1836" b="0" i="0" u="none" strike="noStrike" kern="0" cap="none" spc="0" normalizeH="0" baseline="0" noProof="0" dirty="0">
                <a:ln>
                  <a:noFill/>
                </a:ln>
                <a:solidFill>
                  <a:srgbClr val="FFFFFF"/>
                </a:solidFill>
                <a:effectLst/>
                <a:uLnTx/>
                <a:uFillTx/>
                <a:latin typeface="Segoe UI Semilight"/>
                <a:ea typeface="+mn-ea"/>
                <a:cs typeface="+mn-cs"/>
              </a:rPr>
              <a:t>Настройки</a:t>
            </a:r>
            <a:endParaRPr kumimoji="0" lang="en-US" sz="1836"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932384" rtl="0" eaLnBrk="1" fontAlgn="base" latinLnBrk="0" hangingPunct="1">
              <a:lnSpc>
                <a:spcPct val="12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Semilight"/>
                <a:ea typeface="+mn-ea"/>
                <a:cs typeface="+mn-cs"/>
              </a:rPr>
              <a:t>Text To Speech</a:t>
            </a:r>
          </a:p>
        </p:txBody>
      </p:sp>
      <p:sp>
        <p:nvSpPr>
          <p:cNvPr id="36" name="TextBox 35"/>
          <p:cNvSpPr txBox="1"/>
          <p:nvPr/>
        </p:nvSpPr>
        <p:spPr>
          <a:xfrm>
            <a:off x="2853231" y="3088896"/>
            <a:ext cx="1913668" cy="2329441"/>
          </a:xfrm>
          <a:prstGeom prst="rect">
            <a:avLst/>
          </a:prstGeom>
          <a:noFill/>
        </p:spPr>
        <p:txBody>
          <a:bodyPr wrap="square" lIns="182854" tIns="146283" rIns="182854" bIns="146283" rtlCol="0">
            <a:spAutoFit/>
          </a:bodyPr>
          <a:lstStyle/>
          <a:p>
            <a:pPr lvl="0" defTabSz="932384" fontAlgn="base">
              <a:lnSpc>
                <a:spcPct val="120000"/>
              </a:lnSpc>
              <a:spcBef>
                <a:spcPct val="0"/>
              </a:spcBef>
              <a:spcAft>
                <a:spcPct val="0"/>
              </a:spcAft>
              <a:defRPr/>
            </a:pPr>
            <a:r>
              <a:rPr lang="ru-RU" sz="1836" kern="0" dirty="0">
                <a:solidFill>
                  <a:srgbClr val="FFFFFF"/>
                </a:solidFill>
              </a:rPr>
              <a:t>Аккумулятор</a:t>
            </a:r>
            <a:endParaRPr lang="en-US" sz="1836" kern="0" dirty="0">
              <a:solidFill>
                <a:srgbClr val="FFFFFF"/>
              </a:solidFill>
            </a:endParaRPr>
          </a:p>
          <a:p>
            <a:pPr lvl="0" defTabSz="932384" fontAlgn="base">
              <a:lnSpc>
                <a:spcPct val="120000"/>
              </a:lnSpc>
              <a:spcBef>
                <a:spcPct val="0"/>
              </a:spcBef>
              <a:spcAft>
                <a:spcPct val="0"/>
              </a:spcAft>
              <a:defRPr/>
            </a:pPr>
            <a:r>
              <a:rPr lang="en-US" sz="1836" kern="0" dirty="0">
                <a:solidFill>
                  <a:srgbClr val="FFFFFF"/>
                </a:solidFill>
              </a:rPr>
              <a:t>GPS</a:t>
            </a:r>
          </a:p>
          <a:p>
            <a:pPr lvl="0" defTabSz="932384" fontAlgn="base">
              <a:lnSpc>
                <a:spcPct val="120000"/>
              </a:lnSpc>
              <a:spcBef>
                <a:spcPct val="0"/>
              </a:spcBef>
              <a:spcAft>
                <a:spcPct val="0"/>
              </a:spcAft>
              <a:defRPr/>
            </a:pPr>
            <a:r>
              <a:rPr lang="ru-RU" sz="1836" kern="0" dirty="0">
                <a:solidFill>
                  <a:srgbClr val="FFFFFF"/>
                </a:solidFill>
              </a:rPr>
              <a:t>Свет</a:t>
            </a:r>
            <a:endParaRPr lang="en-US" sz="1836" kern="0" dirty="0">
              <a:solidFill>
                <a:srgbClr val="FFFFFF"/>
              </a:solidFill>
            </a:endParaRPr>
          </a:p>
          <a:p>
            <a:pPr lvl="0" defTabSz="932384" fontAlgn="base">
              <a:lnSpc>
                <a:spcPct val="120000"/>
              </a:lnSpc>
              <a:spcBef>
                <a:spcPct val="0"/>
              </a:spcBef>
              <a:spcAft>
                <a:spcPct val="0"/>
              </a:spcAft>
              <a:defRPr/>
            </a:pPr>
            <a:r>
              <a:rPr lang="ru-RU" sz="1836" kern="0" dirty="0">
                <a:solidFill>
                  <a:srgbClr val="FFFFFF"/>
                </a:solidFill>
              </a:rPr>
              <a:t>Нотификации</a:t>
            </a:r>
            <a:endParaRPr lang="en-US" sz="1836" kern="0" dirty="0">
              <a:solidFill>
                <a:srgbClr val="FFFFFF"/>
              </a:solidFill>
            </a:endParaRPr>
          </a:p>
          <a:p>
            <a:pPr lvl="0" defTabSz="932384" fontAlgn="base">
              <a:lnSpc>
                <a:spcPct val="120000"/>
              </a:lnSpc>
              <a:spcBef>
                <a:spcPct val="0"/>
              </a:spcBef>
              <a:spcAft>
                <a:spcPct val="0"/>
              </a:spcAft>
              <a:defRPr/>
            </a:pPr>
            <a:r>
              <a:rPr lang="ru-RU" sz="1836" kern="0" dirty="0">
                <a:solidFill>
                  <a:srgbClr val="FFFFFF"/>
                </a:solidFill>
              </a:rPr>
              <a:t>Настройки</a:t>
            </a:r>
            <a:endParaRPr lang="en-US" sz="1836" kern="0" dirty="0">
              <a:solidFill>
                <a:srgbClr val="FFFFFF"/>
              </a:solidFill>
            </a:endParaRPr>
          </a:p>
          <a:p>
            <a:pPr lvl="0" defTabSz="932384" fontAlgn="base">
              <a:lnSpc>
                <a:spcPct val="120000"/>
              </a:lnSpc>
              <a:spcBef>
                <a:spcPct val="0"/>
              </a:spcBef>
              <a:spcAft>
                <a:spcPct val="0"/>
              </a:spcAft>
              <a:defRPr/>
            </a:pPr>
            <a:r>
              <a:rPr lang="en-US" sz="1836" kern="0" dirty="0">
                <a:solidFill>
                  <a:srgbClr val="FFFFFF"/>
                </a:solidFill>
              </a:rPr>
              <a:t>Text To Speech</a:t>
            </a:r>
          </a:p>
        </p:txBody>
      </p:sp>
      <p:sp>
        <p:nvSpPr>
          <p:cNvPr id="37" name="TextBox 36"/>
          <p:cNvSpPr txBox="1"/>
          <p:nvPr/>
        </p:nvSpPr>
        <p:spPr>
          <a:xfrm>
            <a:off x="4933921" y="3088896"/>
            <a:ext cx="1913668" cy="2329441"/>
          </a:xfrm>
          <a:prstGeom prst="rect">
            <a:avLst/>
          </a:prstGeom>
          <a:noFill/>
        </p:spPr>
        <p:txBody>
          <a:bodyPr wrap="square" lIns="182854" tIns="146283" rIns="182854" bIns="146283" rtlCol="0">
            <a:spAutoFit/>
          </a:bodyPr>
          <a:lstStyle/>
          <a:p>
            <a:pPr lvl="0" defTabSz="932384" fontAlgn="base">
              <a:lnSpc>
                <a:spcPct val="120000"/>
              </a:lnSpc>
              <a:spcBef>
                <a:spcPct val="0"/>
              </a:spcBef>
              <a:spcAft>
                <a:spcPct val="0"/>
              </a:spcAft>
              <a:defRPr/>
            </a:pPr>
            <a:r>
              <a:rPr lang="ru-RU" sz="1836" kern="0" dirty="0">
                <a:solidFill>
                  <a:srgbClr val="FFFFFF"/>
                </a:solidFill>
              </a:rPr>
              <a:t>Аккумулятор</a:t>
            </a:r>
            <a:endParaRPr lang="en-US" sz="1836" kern="0" dirty="0">
              <a:solidFill>
                <a:srgbClr val="FFFFFF"/>
              </a:solidFill>
            </a:endParaRPr>
          </a:p>
          <a:p>
            <a:pPr lvl="0" defTabSz="932384" fontAlgn="base">
              <a:lnSpc>
                <a:spcPct val="120000"/>
              </a:lnSpc>
              <a:spcBef>
                <a:spcPct val="0"/>
              </a:spcBef>
              <a:spcAft>
                <a:spcPct val="0"/>
              </a:spcAft>
              <a:defRPr/>
            </a:pPr>
            <a:r>
              <a:rPr lang="en-US" sz="1836" kern="0" dirty="0">
                <a:solidFill>
                  <a:srgbClr val="FFFFFF"/>
                </a:solidFill>
              </a:rPr>
              <a:t>GPS</a:t>
            </a:r>
          </a:p>
          <a:p>
            <a:pPr lvl="0" defTabSz="932384" fontAlgn="base">
              <a:lnSpc>
                <a:spcPct val="120000"/>
              </a:lnSpc>
              <a:spcBef>
                <a:spcPct val="0"/>
              </a:spcBef>
              <a:spcAft>
                <a:spcPct val="0"/>
              </a:spcAft>
              <a:defRPr/>
            </a:pPr>
            <a:r>
              <a:rPr lang="ru-RU" sz="1836" kern="0" dirty="0">
                <a:solidFill>
                  <a:srgbClr val="FFFFFF"/>
                </a:solidFill>
              </a:rPr>
              <a:t>Свет</a:t>
            </a:r>
            <a:endParaRPr lang="en-US" sz="1836" kern="0" dirty="0">
              <a:solidFill>
                <a:srgbClr val="FFFFFF"/>
              </a:solidFill>
            </a:endParaRPr>
          </a:p>
          <a:p>
            <a:pPr lvl="0" defTabSz="932384" fontAlgn="base">
              <a:lnSpc>
                <a:spcPct val="120000"/>
              </a:lnSpc>
              <a:spcBef>
                <a:spcPct val="0"/>
              </a:spcBef>
              <a:spcAft>
                <a:spcPct val="0"/>
              </a:spcAft>
              <a:defRPr/>
            </a:pPr>
            <a:r>
              <a:rPr lang="ru-RU" sz="1836" kern="0" dirty="0">
                <a:solidFill>
                  <a:srgbClr val="FFFFFF"/>
                </a:solidFill>
              </a:rPr>
              <a:t>Нотификации</a:t>
            </a:r>
            <a:endParaRPr lang="en-US" sz="1836" kern="0" dirty="0">
              <a:solidFill>
                <a:srgbClr val="FFFFFF"/>
              </a:solidFill>
            </a:endParaRPr>
          </a:p>
          <a:p>
            <a:pPr lvl="0" defTabSz="932384" fontAlgn="base">
              <a:lnSpc>
                <a:spcPct val="120000"/>
              </a:lnSpc>
              <a:spcBef>
                <a:spcPct val="0"/>
              </a:spcBef>
              <a:spcAft>
                <a:spcPct val="0"/>
              </a:spcAft>
              <a:defRPr/>
            </a:pPr>
            <a:r>
              <a:rPr lang="ru-RU" sz="1836" kern="0" dirty="0">
                <a:solidFill>
                  <a:srgbClr val="FFFFFF"/>
                </a:solidFill>
              </a:rPr>
              <a:t>Настройки</a:t>
            </a:r>
            <a:endParaRPr lang="en-US" sz="1836" kern="0" dirty="0">
              <a:solidFill>
                <a:srgbClr val="FFFFFF"/>
              </a:solidFill>
            </a:endParaRPr>
          </a:p>
          <a:p>
            <a:pPr lvl="0" defTabSz="932384" fontAlgn="base">
              <a:lnSpc>
                <a:spcPct val="120000"/>
              </a:lnSpc>
              <a:spcBef>
                <a:spcPct val="0"/>
              </a:spcBef>
              <a:spcAft>
                <a:spcPct val="0"/>
              </a:spcAft>
              <a:defRPr/>
            </a:pPr>
            <a:r>
              <a:rPr lang="en-US" sz="1836" kern="0" dirty="0">
                <a:solidFill>
                  <a:srgbClr val="FFFFFF"/>
                </a:solidFill>
              </a:rPr>
              <a:t>Text To Speech</a:t>
            </a:r>
          </a:p>
        </p:txBody>
      </p:sp>
      <p:pic>
        <p:nvPicPr>
          <p:cNvPr id="25" name="Picture 2" descr="http://www.freeiconspng.com/uploads/ios-7-logo-png-14.png"/>
          <p:cNvPicPr>
            <a:picLocks noChangeAspect="1" noChangeArrowheads="1"/>
          </p:cNvPicPr>
          <p:nvPr/>
        </p:nvPicPr>
        <p:blipFill>
          <a:blip r:embed="rId5" cstate="screen">
            <a:lum bright="70000" contrast="-70000"/>
            <a:extLst>
              <a:ext uri="{28A0092B-C50C-407E-A947-70E740481C1C}">
                <a14:useLocalDpi xmlns:a14="http://schemas.microsoft.com/office/drawing/2010/main"/>
              </a:ext>
            </a:extLst>
          </a:blip>
          <a:srcRect/>
          <a:stretch>
            <a:fillRect/>
          </a:stretch>
        </p:blipFill>
        <p:spPr bwMode="auto">
          <a:xfrm>
            <a:off x="1536553" y="1478245"/>
            <a:ext cx="424744" cy="267369"/>
          </a:xfrm>
          <a:prstGeom prst="rect">
            <a:avLst/>
          </a:prstGeom>
          <a:solidFill>
            <a:srgbClr val="693F9A"/>
          </a:solidFill>
          <a:extLst/>
        </p:spPr>
      </p:pic>
    </p:spTree>
    <p:extLst>
      <p:ext uri="{BB962C8B-B14F-4D97-AF65-F5344CB8AC3E}">
        <p14:creationId xmlns:p14="http://schemas.microsoft.com/office/powerpoint/2010/main" val="3941843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2586389" y="1748784"/>
            <a:ext cx="7263698" cy="1055305"/>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26" name="Rectangle 25"/>
          <p:cNvSpPr/>
          <p:nvPr/>
        </p:nvSpPr>
        <p:spPr bwMode="auto">
          <a:xfrm>
            <a:off x="2586389" y="3610956"/>
            <a:ext cx="2399389" cy="562241"/>
          </a:xfrm>
          <a:prstGeom prst="rect">
            <a:avLst/>
          </a:prstGeom>
          <a:solidFill>
            <a:srgbClr val="69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46" name="Rectangle 45"/>
          <p:cNvSpPr/>
          <p:nvPr/>
        </p:nvSpPr>
        <p:spPr bwMode="auto">
          <a:xfrm>
            <a:off x="5016540" y="3610956"/>
            <a:ext cx="2399389" cy="562241"/>
          </a:xfrm>
          <a:prstGeom prst="rect">
            <a:avLst/>
          </a:prstGeom>
          <a:solidFill>
            <a:srgbClr val="0181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47" name="Rectangle 46"/>
          <p:cNvSpPr/>
          <p:nvPr/>
        </p:nvSpPr>
        <p:spPr bwMode="auto">
          <a:xfrm>
            <a:off x="7446692" y="3610956"/>
            <a:ext cx="2399389" cy="56224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BBF1"/>
                </a:solidFill>
                <a:effectLst/>
                <a:uLnTx/>
                <a:uFillTx/>
                <a:latin typeface="Segoe UI Semilight"/>
                <a:ea typeface="Segoe UI" pitchFamily="34" charset="0"/>
                <a:cs typeface="Segoe UI" pitchFamily="34" charset="0"/>
              </a:rPr>
              <a:t> </a:t>
            </a:r>
          </a:p>
        </p:txBody>
      </p:sp>
      <p:sp>
        <p:nvSpPr>
          <p:cNvPr id="49" name="TextBox 48"/>
          <p:cNvSpPr txBox="1"/>
          <p:nvPr/>
        </p:nvSpPr>
        <p:spPr>
          <a:xfrm>
            <a:off x="5016540" y="3627180"/>
            <a:ext cx="2399389" cy="515162"/>
          </a:xfrm>
          <a:prstGeom prst="rect">
            <a:avLst/>
          </a:prstGeom>
          <a:noFill/>
        </p:spPr>
        <p:txBody>
          <a:bodyPr wrap="square" lIns="182854" tIns="146283" rIns="182854" bIns="146283" rtlCol="0">
            <a:spAutoFit/>
          </a:bodyPr>
          <a:lstStyle/>
          <a:p>
            <a:pPr marL="0" marR="0" lvl="0" indent="0" algn="ctr" defTabSz="932384"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light"/>
                <a:ea typeface="+mn-ea"/>
                <a:cs typeface="+mn-cs"/>
              </a:rPr>
              <a:t>TextToSpeech</a:t>
            </a:r>
          </a:p>
        </p:txBody>
      </p:sp>
      <p:sp>
        <p:nvSpPr>
          <p:cNvPr id="51" name="TextBox 50"/>
          <p:cNvSpPr txBox="1"/>
          <p:nvPr/>
        </p:nvSpPr>
        <p:spPr>
          <a:xfrm>
            <a:off x="2597776" y="1847408"/>
            <a:ext cx="7248306" cy="797740"/>
          </a:xfrm>
          <a:prstGeom prst="rect">
            <a:avLst/>
          </a:prstGeom>
          <a:noFill/>
        </p:spPr>
        <p:txBody>
          <a:bodyPr wrap="square" lIns="182854" tIns="146283" rIns="182854" bIns="146283" rtlCol="0">
            <a:spAutoFit/>
          </a:bodyPr>
          <a:lstStyle/>
          <a:p>
            <a:pPr marL="0" marR="0" lvl="0" indent="0" algn="ctr" defTabSz="932384" rtl="0" eaLnBrk="1" fontAlgn="base" latinLnBrk="0" hangingPunct="1">
              <a:lnSpc>
                <a:spcPct val="100000"/>
              </a:lnSpc>
              <a:spcBef>
                <a:spcPct val="0"/>
              </a:spcBef>
              <a:spcAft>
                <a:spcPct val="0"/>
              </a:spcAft>
              <a:buClrTx/>
              <a:buSzTx/>
              <a:buFontTx/>
              <a:buNone/>
              <a:tabLst/>
              <a:defRPr/>
            </a:pPr>
            <a:r>
              <a:rPr kumimoji="0" lang="en-US" sz="3264" b="0" i="0" u="none" strike="noStrike" kern="0" cap="none" spc="0" normalizeH="0" baseline="0" noProof="0" dirty="0">
                <a:ln>
                  <a:noFill/>
                </a:ln>
                <a:solidFill>
                  <a:srgbClr val="FFFFFF"/>
                </a:solidFill>
                <a:effectLst/>
                <a:uLnTx/>
                <a:uFillTx/>
                <a:latin typeface="Segoe UI Light"/>
                <a:ea typeface="+mn-ea"/>
                <a:cs typeface="+mn-cs"/>
              </a:rPr>
              <a:t>Speak(“Hello World”);</a:t>
            </a:r>
          </a:p>
        </p:txBody>
      </p:sp>
      <p:sp>
        <p:nvSpPr>
          <p:cNvPr id="54" name="Oval 53"/>
          <p:cNvSpPr/>
          <p:nvPr/>
        </p:nvSpPr>
        <p:spPr bwMode="auto">
          <a:xfrm>
            <a:off x="3355962" y="4385501"/>
            <a:ext cx="860242" cy="860241"/>
          </a:xfrm>
          <a:prstGeom prst="ellipse">
            <a:avLst/>
          </a:prstGeom>
          <a:solidFill>
            <a:srgbClr val="69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p:cNvGrpSpPr/>
          <p:nvPr/>
        </p:nvGrpSpPr>
        <p:grpSpPr>
          <a:xfrm>
            <a:off x="5786113" y="4385501"/>
            <a:ext cx="860242" cy="860241"/>
            <a:chOff x="3391280" y="1217371"/>
            <a:chExt cx="720794" cy="720793"/>
          </a:xfrm>
          <a:solidFill>
            <a:srgbClr val="018172"/>
          </a:solidFill>
        </p:grpSpPr>
        <p:sp>
          <p:nvSpPr>
            <p:cNvPr id="61" name="Oval 60"/>
            <p:cNvSpPr/>
            <p:nvPr/>
          </p:nvSpPr>
          <p:spPr bwMode="auto">
            <a:xfrm>
              <a:off x="3391280" y="1217371"/>
              <a:ext cx="720794" cy="72079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2613" y="1398126"/>
              <a:ext cx="304780" cy="350496"/>
            </a:xfrm>
            <a:prstGeom prst="rect">
              <a:avLst/>
            </a:prstGeom>
            <a:grpFill/>
          </p:spPr>
        </p:pic>
      </p:grpSp>
      <p:grpSp>
        <p:nvGrpSpPr>
          <p:cNvPr id="8" name="Group 7"/>
          <p:cNvGrpSpPr/>
          <p:nvPr/>
        </p:nvGrpSpPr>
        <p:grpSpPr>
          <a:xfrm>
            <a:off x="8200884" y="4385501"/>
            <a:ext cx="860243" cy="860241"/>
            <a:chOff x="5392378" y="1217371"/>
            <a:chExt cx="720795" cy="720793"/>
          </a:xfrm>
          <a:solidFill>
            <a:schemeClr val="tx2"/>
          </a:solidFill>
        </p:grpSpPr>
        <p:sp>
          <p:nvSpPr>
            <p:cNvPr id="63" name="Oval 62"/>
            <p:cNvSpPr/>
            <p:nvPr/>
          </p:nvSpPr>
          <p:spPr bwMode="auto">
            <a:xfrm>
              <a:off x="5392378" y="1217371"/>
              <a:ext cx="720795" cy="72079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0382" y="1422041"/>
              <a:ext cx="326550" cy="304780"/>
            </a:xfrm>
            <a:prstGeom prst="rect">
              <a:avLst/>
            </a:prstGeom>
            <a:grpFill/>
          </p:spPr>
        </p:pic>
      </p:grpSp>
      <p:sp>
        <p:nvSpPr>
          <p:cNvPr id="67" name="Down Arrow 66"/>
          <p:cNvSpPr/>
          <p:nvPr/>
        </p:nvSpPr>
        <p:spPr bwMode="auto">
          <a:xfrm>
            <a:off x="8438177" y="2801730"/>
            <a:ext cx="504887" cy="639834"/>
          </a:xfrm>
          <a:prstGeom prst="downArrow">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1054"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70ACBB"/>
              </a:solidFill>
              <a:effectLst/>
              <a:uLnTx/>
              <a:uFillTx/>
              <a:latin typeface="Segoe UI Semilight"/>
              <a:ea typeface="Segoe UI" pitchFamily="34" charset="0"/>
              <a:cs typeface="Segoe UI" pitchFamily="34" charset="0"/>
            </a:endParaRPr>
          </a:p>
        </p:txBody>
      </p:sp>
      <p:sp>
        <p:nvSpPr>
          <p:cNvPr id="69" name="TextBox 68"/>
          <p:cNvSpPr txBox="1"/>
          <p:nvPr/>
        </p:nvSpPr>
        <p:spPr>
          <a:xfrm>
            <a:off x="2586389" y="3634842"/>
            <a:ext cx="2399389" cy="515162"/>
          </a:xfrm>
          <a:prstGeom prst="rect">
            <a:avLst/>
          </a:prstGeom>
          <a:noFill/>
        </p:spPr>
        <p:txBody>
          <a:bodyPr wrap="square" lIns="182854" tIns="146283" rIns="182854" bIns="146283" rtlCol="0">
            <a:spAutoFit/>
          </a:bodyPr>
          <a:lstStyle/>
          <a:p>
            <a:pPr marL="0" marR="0" lvl="0" indent="0" algn="ctr" defTabSz="932384"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light"/>
                <a:ea typeface="+mn-ea"/>
                <a:cs typeface="+mn-cs"/>
              </a:rPr>
              <a:t>AVSpeechSynthesizer</a:t>
            </a:r>
          </a:p>
        </p:txBody>
      </p:sp>
      <p:sp>
        <p:nvSpPr>
          <p:cNvPr id="70" name="TextBox 69"/>
          <p:cNvSpPr txBox="1"/>
          <p:nvPr/>
        </p:nvSpPr>
        <p:spPr>
          <a:xfrm>
            <a:off x="7415930" y="3628416"/>
            <a:ext cx="2430152" cy="515162"/>
          </a:xfrm>
          <a:prstGeom prst="rect">
            <a:avLst/>
          </a:prstGeom>
          <a:noFill/>
        </p:spPr>
        <p:txBody>
          <a:bodyPr wrap="square" lIns="182854" tIns="146283" rIns="182854" bIns="146283" rtlCol="0">
            <a:spAutoFit/>
          </a:bodyPr>
          <a:lstStyle/>
          <a:p>
            <a:pPr marL="0" marR="0" lvl="0" indent="0" algn="ctr" defTabSz="932384"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light"/>
                <a:ea typeface="+mn-ea"/>
                <a:cs typeface="+mn-cs"/>
              </a:rPr>
              <a:t>SpeechSynthesizer</a:t>
            </a:r>
          </a:p>
        </p:txBody>
      </p:sp>
      <p:sp>
        <p:nvSpPr>
          <p:cNvPr id="71" name="Down Arrow 70"/>
          <p:cNvSpPr/>
          <p:nvPr/>
        </p:nvSpPr>
        <p:spPr bwMode="auto">
          <a:xfrm>
            <a:off x="5963791" y="2801730"/>
            <a:ext cx="504887" cy="639834"/>
          </a:xfrm>
          <a:prstGeom prst="downArrow">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1054"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70ACBB"/>
              </a:solidFill>
              <a:effectLst/>
              <a:uLnTx/>
              <a:uFillTx/>
              <a:latin typeface="Segoe UI Semilight"/>
              <a:ea typeface="Segoe UI" pitchFamily="34" charset="0"/>
              <a:cs typeface="Segoe UI" pitchFamily="34" charset="0"/>
            </a:endParaRPr>
          </a:p>
        </p:txBody>
      </p:sp>
      <p:sp>
        <p:nvSpPr>
          <p:cNvPr id="72" name="Down Arrow 71"/>
          <p:cNvSpPr/>
          <p:nvPr/>
        </p:nvSpPr>
        <p:spPr bwMode="auto">
          <a:xfrm>
            <a:off x="3533640" y="2801730"/>
            <a:ext cx="504887" cy="639834"/>
          </a:xfrm>
          <a:prstGeom prst="downArrow">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1054"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70ACBB"/>
              </a:solidFill>
              <a:effectLst/>
              <a:uLnTx/>
              <a:uFillTx/>
              <a:latin typeface="Segoe UI Semilight"/>
              <a:ea typeface="Segoe UI" pitchFamily="34" charset="0"/>
              <a:cs typeface="Segoe UI" pitchFamily="34" charset="0"/>
            </a:endParaRPr>
          </a:p>
        </p:txBody>
      </p:sp>
      <p:pic>
        <p:nvPicPr>
          <p:cNvPr id="23" name="Picture 2" descr="http://www.freeiconspng.com/uploads/ios-7-logo-png-14.png"/>
          <p:cNvPicPr>
            <a:picLocks noChangeAspect="1" noChangeArrowheads="1"/>
          </p:cNvPicPr>
          <p:nvPr/>
        </p:nvPicPr>
        <p:blipFill>
          <a:blip r:embed="rId5" cstate="screen">
            <a:lum bright="70000" contrast="-70000"/>
            <a:extLst>
              <a:ext uri="{28A0092B-C50C-407E-A947-70E740481C1C}">
                <a14:useLocalDpi xmlns:a14="http://schemas.microsoft.com/office/drawing/2010/main"/>
              </a:ext>
            </a:extLst>
          </a:blip>
          <a:srcRect/>
          <a:stretch>
            <a:fillRect/>
          </a:stretch>
        </p:blipFill>
        <p:spPr bwMode="auto">
          <a:xfrm>
            <a:off x="3562405" y="4654890"/>
            <a:ext cx="478286" cy="301072"/>
          </a:xfrm>
          <a:prstGeom prst="rect">
            <a:avLst/>
          </a:prstGeom>
          <a:solidFill>
            <a:srgbClr val="693F9A"/>
          </a:solidFill>
          <a:extLst/>
        </p:spPr>
      </p:pic>
    </p:spTree>
    <p:extLst>
      <p:ext uri="{BB962C8B-B14F-4D97-AF65-F5344CB8AC3E}">
        <p14:creationId xmlns:p14="http://schemas.microsoft.com/office/powerpoint/2010/main" val="214763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5275"/>
            <a:ext cx="6523038" cy="917575"/>
          </a:xfrm>
        </p:spPr>
        <p:txBody>
          <a:bodyPr/>
          <a:lstStyle/>
          <a:p>
            <a:r>
              <a:rPr lang="en-US" dirty="0"/>
              <a:t>Plugins </a:t>
            </a:r>
            <a:r>
              <a:rPr lang="ru-RU" dirty="0"/>
              <a:t>для</a:t>
            </a:r>
            <a:r>
              <a:rPr lang="en-US" dirty="0"/>
              <a:t> </a:t>
            </a:r>
            <a:r>
              <a:rPr lang="en-US" sz="4794" dirty="0"/>
              <a:t>Xamarin</a:t>
            </a:r>
          </a:p>
        </p:txBody>
      </p:sp>
      <p:sp>
        <p:nvSpPr>
          <p:cNvPr id="44" name="Rectangle 43"/>
          <p:cNvSpPr/>
          <p:nvPr/>
        </p:nvSpPr>
        <p:spPr bwMode="auto">
          <a:xfrm>
            <a:off x="1382865" y="2036148"/>
            <a:ext cx="9670744" cy="14951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19"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45" name="TextBox 44"/>
          <p:cNvSpPr txBox="1"/>
          <p:nvPr/>
        </p:nvSpPr>
        <p:spPr>
          <a:xfrm>
            <a:off x="1382866" y="2249733"/>
            <a:ext cx="9670743" cy="986061"/>
          </a:xfrm>
          <a:prstGeom prst="rect">
            <a:avLst/>
          </a:prstGeom>
          <a:noFill/>
        </p:spPr>
        <p:txBody>
          <a:bodyPr wrap="square" lIns="182854" tIns="146283" rIns="182854" bIns="146283" rtlCol="0">
            <a:spAutoFit/>
          </a:bodyPr>
          <a:lstStyle/>
          <a:p>
            <a:pPr marL="0" marR="0" lvl="0" indent="0" algn="ctr" defTabSz="932384" rtl="0" eaLnBrk="1" fontAlgn="base" latinLnBrk="0" hangingPunct="1">
              <a:lnSpc>
                <a:spcPct val="100000"/>
              </a:lnSpc>
              <a:spcBef>
                <a:spcPct val="0"/>
              </a:spcBef>
              <a:spcAft>
                <a:spcPct val="0"/>
              </a:spcAft>
              <a:buClrTx/>
              <a:buSzTx/>
              <a:buFontTx/>
              <a:buNone/>
              <a:tabLst/>
              <a:defRPr/>
            </a:pPr>
            <a:r>
              <a:rPr kumimoji="0" lang="ru-RU" sz="4488" b="0" i="0" u="none" strike="noStrike" kern="0" cap="none" spc="0" normalizeH="0" baseline="0" noProof="0" dirty="0">
                <a:ln>
                  <a:noFill/>
                </a:ln>
                <a:solidFill>
                  <a:srgbClr val="FFFFFF"/>
                </a:solidFill>
                <a:effectLst/>
                <a:uLnTx/>
                <a:uFillTx/>
                <a:latin typeface="Segoe UI Light"/>
                <a:ea typeface="+mn-ea"/>
                <a:cs typeface="+mn-cs"/>
              </a:rPr>
              <a:t>Общий</a:t>
            </a:r>
            <a:r>
              <a:rPr kumimoji="0" lang="en-US" sz="4488" b="0" i="0" u="none" strike="noStrike" kern="0" cap="none" spc="0" normalizeH="0" baseline="0" noProof="0" dirty="0">
                <a:ln>
                  <a:noFill/>
                </a:ln>
                <a:solidFill>
                  <a:srgbClr val="FFFFFF"/>
                </a:solidFill>
                <a:effectLst/>
                <a:uLnTx/>
                <a:uFillTx/>
                <a:latin typeface="Segoe UI Light"/>
                <a:ea typeface="+mn-ea"/>
                <a:cs typeface="+mn-cs"/>
              </a:rPr>
              <a:t> API</a:t>
            </a:r>
          </a:p>
        </p:txBody>
      </p:sp>
      <p:grpSp>
        <p:nvGrpSpPr>
          <p:cNvPr id="10" name="Group 9"/>
          <p:cNvGrpSpPr/>
          <p:nvPr/>
        </p:nvGrpSpPr>
        <p:grpSpPr>
          <a:xfrm>
            <a:off x="1382865" y="4003926"/>
            <a:ext cx="9670744" cy="1449380"/>
            <a:chOff x="1125407" y="4176479"/>
            <a:chExt cx="9481982" cy="1421090"/>
          </a:xfrm>
        </p:grpSpPr>
        <p:pic>
          <p:nvPicPr>
            <p:cNvPr id="9" name="Picture 8" descr="Icon_A.pdf"/>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6170383"/>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654" rtl="0" eaLnBrk="1" fontAlgn="auto" latinLnBrk="0" hangingPunct="1">
              <a:lnSpc>
                <a:spcPct val="90000"/>
              </a:lnSpc>
              <a:spcBef>
                <a:spcPct val="0"/>
              </a:spcBef>
              <a:spcAft>
                <a:spcPts val="0"/>
              </a:spcAft>
              <a:buClrTx/>
              <a:buSzTx/>
              <a:buFontTx/>
              <a:buNone/>
              <a:tabLst/>
              <a:defRPr/>
            </a:pPr>
            <a:r>
              <a:rPr lang="en-US" sz="3200" dirty="0">
                <a:hlinkClick r:id="rId9"/>
              </a:rPr>
              <a:t>Xamarin.com/plugins</a:t>
            </a:r>
            <a:endParaRPr lang="en-US" sz="3200" dirty="0"/>
          </a:p>
        </p:txBody>
      </p:sp>
    </p:spTree>
    <p:extLst>
      <p:ext uri="{BB962C8B-B14F-4D97-AF65-F5344CB8AC3E}">
        <p14:creationId xmlns:p14="http://schemas.microsoft.com/office/powerpoint/2010/main" val="747872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Forms – </a:t>
            </a:r>
            <a:r>
              <a:rPr lang="ru-RU" dirty="0"/>
              <a:t>еще больше общего кода</a:t>
            </a:r>
            <a:endParaRPr lang="x-none" dirty="0"/>
          </a:p>
        </p:txBody>
      </p:sp>
      <p:sp>
        <p:nvSpPr>
          <p:cNvPr id="3" name="Text Placeholder 2"/>
          <p:cNvSpPr>
            <a:spLocks noGrp="1"/>
          </p:cNvSpPr>
          <p:nvPr>
            <p:ph type="body" sz="quarter" idx="4294967295"/>
          </p:nvPr>
        </p:nvSpPr>
        <p:spPr>
          <a:xfrm>
            <a:off x="558741" y="4856565"/>
            <a:ext cx="5439134" cy="690457"/>
          </a:xfrm>
        </p:spPr>
        <p:txBody>
          <a:bodyPr/>
          <a:lstStyle/>
          <a:p>
            <a:pPr marL="0" indent="0" algn="ctr">
              <a:lnSpc>
                <a:spcPct val="100000"/>
              </a:lnSpc>
              <a:buNone/>
            </a:pPr>
            <a:r>
              <a:rPr lang="en-US" sz="3199" dirty="0">
                <a:latin typeface="Segoe UI Light" charset="0"/>
                <a:ea typeface="Segoe UI Light" charset="0"/>
                <a:cs typeface="Segoe UI Light" charset="0"/>
              </a:rPr>
              <a:t>Xamarin Classic/Native</a:t>
            </a:r>
          </a:p>
        </p:txBody>
      </p:sp>
      <p:sp>
        <p:nvSpPr>
          <p:cNvPr id="4" name="Text Placeholder 3"/>
          <p:cNvSpPr>
            <a:spLocks noGrp="1"/>
          </p:cNvSpPr>
          <p:nvPr>
            <p:ph type="body" sz="quarter" idx="4294967295"/>
          </p:nvPr>
        </p:nvSpPr>
        <p:spPr>
          <a:xfrm>
            <a:off x="6385278" y="4856566"/>
            <a:ext cx="5439134" cy="1690984"/>
          </a:xfrm>
        </p:spPr>
        <p:txBody>
          <a:bodyPr vert="horz" wrap="square" lIns="146283" tIns="91427" rIns="146283" bIns="91427" rtlCol="0">
            <a:spAutoFit/>
          </a:bodyPr>
          <a:lstStyle/>
          <a:p>
            <a:pPr marL="0" indent="0" algn="ctr">
              <a:lnSpc>
                <a:spcPct val="100000"/>
              </a:lnSpc>
              <a:buNone/>
            </a:pPr>
            <a:r>
              <a:rPr lang="en-US" sz="3199" dirty="0">
                <a:latin typeface="Segoe UI Light" charset="0"/>
                <a:ea typeface="Segoe UI Light" charset="0"/>
                <a:cs typeface="Segoe UI Light" charset="0"/>
              </a:rPr>
              <a:t>C </a:t>
            </a:r>
            <a:r>
              <a:rPr lang="en-US" sz="3199" dirty="0" err="1">
                <a:latin typeface="Segoe UI Light" charset="0"/>
                <a:ea typeface="Segoe UI Light" charset="0"/>
                <a:cs typeface="Segoe UI Light" charset="0"/>
              </a:rPr>
              <a:t>Xamarin.Forms</a:t>
            </a:r>
            <a:r>
              <a:rPr lang="en-US" sz="3199" dirty="0">
                <a:latin typeface="Segoe UI Light" charset="0"/>
                <a:ea typeface="Segoe UI Light" charset="0"/>
                <a:cs typeface="Segoe UI Light" charset="0"/>
              </a:rPr>
              <a:t>:</a:t>
            </a:r>
            <a:br>
              <a:rPr lang="en-US" sz="3199" dirty="0">
                <a:latin typeface="Segoe UI Light" charset="0"/>
                <a:ea typeface="Segoe UI Light" charset="0"/>
                <a:cs typeface="Segoe UI Light" charset="0"/>
              </a:rPr>
            </a:br>
            <a:r>
              <a:rPr lang="ru-RU" sz="3199" dirty="0">
                <a:latin typeface="Segoe UI Light" charset="0"/>
                <a:ea typeface="Segoe UI Light" charset="0"/>
                <a:cs typeface="Segoe UI Light" charset="0"/>
              </a:rPr>
              <a:t>все по прежнему </a:t>
            </a:r>
            <a:r>
              <a:rPr lang="ru-RU" sz="3199" dirty="0" err="1">
                <a:latin typeface="Segoe UI Light" charset="0"/>
                <a:ea typeface="Segoe UI Light" charset="0"/>
                <a:cs typeface="Segoe UI Light" charset="0"/>
              </a:rPr>
              <a:t>нативное</a:t>
            </a:r>
            <a:r>
              <a:rPr lang="ru-RU" sz="3199" dirty="0">
                <a:latin typeface="Segoe UI Light" charset="0"/>
                <a:ea typeface="Segoe UI Light" charset="0"/>
                <a:cs typeface="Segoe UI Light" charset="0"/>
              </a:rPr>
              <a:t>, еще больше общего кода</a:t>
            </a:r>
            <a:endParaRPr lang="en-US" sz="3199" dirty="0">
              <a:latin typeface="Segoe UI Light" charset="0"/>
              <a:ea typeface="Segoe UI Light" charset="0"/>
              <a:cs typeface="Segoe UI Light" charset="0"/>
            </a:endParaRPr>
          </a:p>
        </p:txBody>
      </p:sp>
      <p:sp>
        <p:nvSpPr>
          <p:cNvPr id="88" name="Rectangle 87"/>
          <p:cNvSpPr/>
          <p:nvPr/>
        </p:nvSpPr>
        <p:spPr bwMode="auto">
          <a:xfrm>
            <a:off x="570781" y="2600841"/>
            <a:ext cx="1792827" cy="684425"/>
          </a:xfrm>
          <a:prstGeom prst="rect">
            <a:avLst/>
          </a:prstGeom>
          <a:solidFill>
            <a:srgbClr val="69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89" name="TextBox 88"/>
          <p:cNvSpPr txBox="1"/>
          <p:nvPr/>
        </p:nvSpPr>
        <p:spPr>
          <a:xfrm>
            <a:off x="570780" y="2538436"/>
            <a:ext cx="1785172" cy="807697"/>
          </a:xfrm>
          <a:prstGeom prst="rect">
            <a:avLst/>
          </a:prstGeom>
          <a:noFill/>
        </p:spPr>
        <p:txBody>
          <a:bodyPr wrap="square" lIns="182829" tIns="146262" rIns="182829" bIns="146262" rtlCol="0">
            <a:spAutoFit/>
          </a:bodyPr>
          <a:lstStyle/>
          <a:p>
            <a:pPr algn="ctr" defTabSz="932217">
              <a:defRPr/>
            </a:pPr>
            <a:r>
              <a:rPr lang="en-US" sz="1632" dirty="0">
                <a:gradFill>
                  <a:gsLst>
                    <a:gs pos="1250">
                      <a:srgbClr val="FFFFFF"/>
                    </a:gs>
                    <a:gs pos="100000">
                      <a:srgbClr val="FFFFFF"/>
                    </a:gs>
                  </a:gsLst>
                  <a:lin ang="5400000" scaled="0"/>
                </a:gradFill>
                <a:latin typeface="Segoe UI Semibold" panose="020B0702040204020203" pitchFamily="34" charset="0"/>
              </a:rPr>
              <a:t>iOS C# </a:t>
            </a:r>
            <a:r>
              <a:rPr lang="ru-RU" sz="1632" dirty="0">
                <a:gradFill>
                  <a:gsLst>
                    <a:gs pos="1250">
                      <a:srgbClr val="FFFFFF"/>
                    </a:gs>
                    <a:gs pos="100000">
                      <a:srgbClr val="FFFFFF"/>
                    </a:gs>
                  </a:gsLst>
                  <a:lin ang="5400000" scaled="0"/>
                </a:gradFill>
                <a:latin typeface="Segoe UI Semibold" panose="020B0702040204020203" pitchFamily="34" charset="0"/>
              </a:rPr>
              <a:t>интерфейс</a:t>
            </a:r>
            <a:endParaRPr lang="en-US" sz="1632" dirty="0">
              <a:gradFill>
                <a:gsLst>
                  <a:gs pos="1250">
                    <a:srgbClr val="FFFFFF"/>
                  </a:gs>
                  <a:gs pos="100000">
                    <a:srgbClr val="FFFFFF"/>
                  </a:gs>
                </a:gsLst>
                <a:lin ang="5400000" scaled="0"/>
              </a:gradFill>
              <a:latin typeface="Segoe UI Semibold" panose="020B0702040204020203" pitchFamily="34" charset="0"/>
            </a:endParaRPr>
          </a:p>
        </p:txBody>
      </p:sp>
      <p:sp>
        <p:nvSpPr>
          <p:cNvPr id="86" name="Rectangle 85"/>
          <p:cNvSpPr/>
          <p:nvPr/>
        </p:nvSpPr>
        <p:spPr bwMode="auto">
          <a:xfrm>
            <a:off x="4201157" y="2600841"/>
            <a:ext cx="1796691" cy="684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0" name="TextBox 89"/>
          <p:cNvSpPr txBox="1"/>
          <p:nvPr/>
        </p:nvSpPr>
        <p:spPr>
          <a:xfrm>
            <a:off x="4189298" y="2549000"/>
            <a:ext cx="1821145" cy="807697"/>
          </a:xfrm>
          <a:prstGeom prst="rect">
            <a:avLst/>
          </a:prstGeom>
          <a:noFill/>
        </p:spPr>
        <p:txBody>
          <a:bodyPr wrap="square" lIns="182829" tIns="146262" rIns="182829" bIns="146262" rtlCol="0">
            <a:spAutoFit/>
          </a:bodyPr>
          <a:lstStyle/>
          <a:p>
            <a:pPr algn="ctr" defTabSz="932217">
              <a:defRPr/>
            </a:pPr>
            <a:r>
              <a:rPr lang="en-US" sz="1632" dirty="0">
                <a:gradFill>
                  <a:gsLst>
                    <a:gs pos="1250">
                      <a:srgbClr val="FFFFFF"/>
                    </a:gs>
                    <a:gs pos="100000">
                      <a:srgbClr val="FFFFFF"/>
                    </a:gs>
                  </a:gsLst>
                  <a:lin ang="5400000" scaled="0"/>
                </a:gradFill>
                <a:latin typeface="Segoe UI Semibold" panose="020B0702040204020203" pitchFamily="34" charset="0"/>
              </a:rPr>
              <a:t>Windows C# </a:t>
            </a:r>
            <a:r>
              <a:rPr lang="ru-RU" sz="1632" dirty="0">
                <a:gradFill>
                  <a:gsLst>
                    <a:gs pos="1250">
                      <a:srgbClr val="FFFFFF"/>
                    </a:gs>
                    <a:gs pos="100000">
                      <a:srgbClr val="FFFFFF"/>
                    </a:gs>
                  </a:gsLst>
                  <a:lin ang="5400000" scaled="0"/>
                </a:gradFill>
                <a:latin typeface="Segoe UI Semibold" panose="020B0702040204020203" pitchFamily="34" charset="0"/>
              </a:rPr>
              <a:t>интерфейс</a:t>
            </a:r>
            <a:endParaRPr lang="en-US" sz="1632" dirty="0">
              <a:gradFill>
                <a:gsLst>
                  <a:gs pos="1250">
                    <a:srgbClr val="FFFFFF"/>
                  </a:gs>
                  <a:gs pos="100000">
                    <a:srgbClr val="FFFFFF"/>
                  </a:gs>
                </a:gsLst>
                <a:lin ang="5400000" scaled="0"/>
              </a:gradFill>
              <a:latin typeface="Segoe UI Semibold" panose="020B0702040204020203" pitchFamily="34" charset="0"/>
            </a:endParaRPr>
          </a:p>
        </p:txBody>
      </p:sp>
      <p:sp>
        <p:nvSpPr>
          <p:cNvPr id="87" name="Rectangle 86"/>
          <p:cNvSpPr/>
          <p:nvPr/>
        </p:nvSpPr>
        <p:spPr bwMode="auto">
          <a:xfrm>
            <a:off x="2390507" y="2600841"/>
            <a:ext cx="1789035" cy="684425"/>
          </a:xfrm>
          <a:prstGeom prst="rect">
            <a:avLst/>
          </a:prstGeom>
          <a:solidFill>
            <a:srgbClr val="0181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1" name="TextBox 90"/>
          <p:cNvSpPr txBox="1"/>
          <p:nvPr/>
        </p:nvSpPr>
        <p:spPr>
          <a:xfrm>
            <a:off x="2390504" y="2549000"/>
            <a:ext cx="1785172" cy="807697"/>
          </a:xfrm>
          <a:prstGeom prst="rect">
            <a:avLst/>
          </a:prstGeom>
          <a:noFill/>
        </p:spPr>
        <p:txBody>
          <a:bodyPr wrap="square" lIns="182829" tIns="146262" rIns="182829" bIns="146262" rtlCol="0">
            <a:spAutoFit/>
          </a:bodyPr>
          <a:lstStyle/>
          <a:p>
            <a:pPr algn="ctr" defTabSz="932217">
              <a:defRPr/>
            </a:pPr>
            <a:r>
              <a:rPr lang="en-US" sz="1632" dirty="0">
                <a:gradFill>
                  <a:gsLst>
                    <a:gs pos="1250">
                      <a:srgbClr val="FFFFFF"/>
                    </a:gs>
                    <a:gs pos="100000">
                      <a:srgbClr val="FFFFFF"/>
                    </a:gs>
                  </a:gsLst>
                  <a:lin ang="5400000" scaled="0"/>
                </a:gradFill>
                <a:latin typeface="Segoe UI Semibold" panose="020B0702040204020203" pitchFamily="34" charset="0"/>
              </a:rPr>
              <a:t>Android C# </a:t>
            </a:r>
            <a:r>
              <a:rPr lang="ru-RU" sz="1632" dirty="0">
                <a:gradFill>
                  <a:gsLst>
                    <a:gs pos="1250">
                      <a:srgbClr val="FFFFFF"/>
                    </a:gs>
                    <a:gs pos="100000">
                      <a:srgbClr val="FFFFFF"/>
                    </a:gs>
                  </a:gsLst>
                  <a:lin ang="5400000" scaled="0"/>
                </a:gradFill>
                <a:latin typeface="Segoe UI Semibold" panose="020B0702040204020203" pitchFamily="34" charset="0"/>
              </a:rPr>
              <a:t>интерфейс</a:t>
            </a:r>
            <a:endParaRPr lang="en-US" sz="1632" dirty="0">
              <a:gradFill>
                <a:gsLst>
                  <a:gs pos="1250">
                    <a:srgbClr val="FFFFFF"/>
                  </a:gs>
                  <a:gs pos="100000">
                    <a:srgbClr val="FFFFFF"/>
                  </a:gs>
                </a:gsLst>
                <a:lin ang="5400000" scaled="0"/>
              </a:gradFill>
              <a:latin typeface="Segoe UI Semibold" panose="020B0702040204020203" pitchFamily="34" charset="0"/>
            </a:endParaRPr>
          </a:p>
        </p:txBody>
      </p:sp>
      <p:sp>
        <p:nvSpPr>
          <p:cNvPr id="85" name="Rectangle 84"/>
          <p:cNvSpPr/>
          <p:nvPr/>
        </p:nvSpPr>
        <p:spPr bwMode="auto">
          <a:xfrm>
            <a:off x="570780" y="3313386"/>
            <a:ext cx="5429512" cy="144659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2" name="TextBox 91"/>
          <p:cNvSpPr txBox="1"/>
          <p:nvPr/>
        </p:nvSpPr>
        <p:spPr>
          <a:xfrm>
            <a:off x="550883" y="3607966"/>
            <a:ext cx="5471025" cy="823654"/>
          </a:xfrm>
          <a:prstGeom prst="rect">
            <a:avLst/>
          </a:prstGeom>
          <a:noFill/>
        </p:spPr>
        <p:txBody>
          <a:bodyPr wrap="square" lIns="182829" tIns="146262" rIns="182829" bIns="146262" rtlCol="0">
            <a:spAutoFit/>
          </a:bodyPr>
          <a:lstStyle/>
          <a:p>
            <a:pPr algn="ctr" defTabSz="932217">
              <a:defRPr/>
            </a:pPr>
            <a:r>
              <a:rPr lang="ru-RU" sz="3366" dirty="0">
                <a:gradFill>
                  <a:gsLst>
                    <a:gs pos="1250">
                      <a:srgbClr val="FFFFFF"/>
                    </a:gs>
                    <a:gs pos="100000">
                      <a:srgbClr val="FFFFFF"/>
                    </a:gs>
                  </a:gsLst>
                  <a:lin ang="5400000" scaled="0"/>
                </a:gradFill>
                <a:latin typeface="Segoe UI Semibold" panose="020B0702040204020203" pitchFamily="34" charset="0"/>
              </a:rPr>
              <a:t>Общая</a:t>
            </a:r>
            <a:r>
              <a:rPr lang="en-US" sz="3366" dirty="0">
                <a:gradFill>
                  <a:gsLst>
                    <a:gs pos="1250">
                      <a:srgbClr val="FFFFFF"/>
                    </a:gs>
                    <a:gs pos="100000">
                      <a:srgbClr val="FFFFFF"/>
                    </a:gs>
                  </a:gsLst>
                  <a:lin ang="5400000" scaled="0"/>
                </a:gradFill>
                <a:latin typeface="Segoe UI Semibold" panose="020B0702040204020203" pitchFamily="34" charset="0"/>
              </a:rPr>
              <a:t> C# </a:t>
            </a:r>
            <a:r>
              <a:rPr lang="ru-RU" sz="3366" dirty="0">
                <a:gradFill>
                  <a:gsLst>
                    <a:gs pos="1250">
                      <a:srgbClr val="FFFFFF"/>
                    </a:gs>
                    <a:gs pos="100000">
                      <a:srgbClr val="FFFFFF"/>
                    </a:gs>
                  </a:gsLst>
                  <a:lin ang="5400000" scaled="0"/>
                </a:gradFill>
                <a:latin typeface="Segoe UI Semibold" panose="020B0702040204020203" pitchFamily="34" charset="0"/>
              </a:rPr>
              <a:t>логика</a:t>
            </a:r>
            <a:endParaRPr lang="en-US" sz="3366" dirty="0">
              <a:gradFill>
                <a:gsLst>
                  <a:gs pos="1250">
                    <a:srgbClr val="FFFFFF"/>
                  </a:gs>
                  <a:gs pos="100000">
                    <a:srgbClr val="FFFFFF"/>
                  </a:gs>
                </a:gsLst>
                <a:lin ang="5400000" scaled="0"/>
              </a:gradFill>
              <a:latin typeface="Segoe UI Semibold" panose="020B0702040204020203" pitchFamily="34" charset="0"/>
            </a:endParaRPr>
          </a:p>
        </p:txBody>
      </p:sp>
      <p:sp>
        <p:nvSpPr>
          <p:cNvPr id="94" name="Oval 93"/>
          <p:cNvSpPr/>
          <p:nvPr/>
        </p:nvSpPr>
        <p:spPr bwMode="auto">
          <a:xfrm>
            <a:off x="1134773" y="1776366"/>
            <a:ext cx="667991" cy="667991"/>
          </a:xfrm>
          <a:prstGeom prst="ellipse">
            <a:avLst/>
          </a:prstGeom>
          <a:solidFill>
            <a:srgbClr val="69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Oval 96"/>
          <p:cNvSpPr/>
          <p:nvPr/>
        </p:nvSpPr>
        <p:spPr bwMode="auto">
          <a:xfrm>
            <a:off x="2958362" y="1773864"/>
            <a:ext cx="667991" cy="667991"/>
          </a:xfrm>
          <a:prstGeom prst="ellipse">
            <a:avLst/>
          </a:prstGeom>
          <a:solidFill>
            <a:srgbClr val="0181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Picture 9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9365" y="1929700"/>
            <a:ext cx="285984" cy="343987"/>
          </a:xfrm>
          <a:prstGeom prst="rect">
            <a:avLst/>
          </a:prstGeom>
          <a:solidFill>
            <a:srgbClr val="018172"/>
          </a:solidFill>
        </p:spPr>
      </p:pic>
      <p:sp>
        <p:nvSpPr>
          <p:cNvPr id="100" name="Oval 99"/>
          <p:cNvSpPr/>
          <p:nvPr/>
        </p:nvSpPr>
        <p:spPr bwMode="auto">
          <a:xfrm>
            <a:off x="4776669" y="1784426"/>
            <a:ext cx="667991" cy="66799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1" name="Picture 10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62086" y="1981281"/>
            <a:ext cx="279116" cy="279034"/>
          </a:xfrm>
          <a:prstGeom prst="rect">
            <a:avLst/>
          </a:prstGeom>
          <a:solidFill>
            <a:schemeClr val="tx2"/>
          </a:solidFill>
        </p:spPr>
      </p:pic>
      <p:pic>
        <p:nvPicPr>
          <p:cNvPr id="45" name="Picture 2" descr="http://www.freeiconspng.com/uploads/ios-7-logo-png-14.png"/>
          <p:cNvPicPr>
            <a:picLocks noChangeAspect="1" noChangeArrowheads="1"/>
          </p:cNvPicPr>
          <p:nvPr/>
        </p:nvPicPr>
        <p:blipFill>
          <a:blip r:embed="rId5" cstate="screen">
            <a:lum bright="70000" contrast="-70000"/>
            <a:extLst>
              <a:ext uri="{28A0092B-C50C-407E-A947-70E740481C1C}">
                <a14:useLocalDpi xmlns:a14="http://schemas.microsoft.com/office/drawing/2010/main"/>
              </a:ext>
            </a:extLst>
          </a:blip>
          <a:srcRect/>
          <a:stretch>
            <a:fillRect/>
          </a:stretch>
        </p:blipFill>
        <p:spPr bwMode="auto">
          <a:xfrm>
            <a:off x="1261241" y="1968028"/>
            <a:ext cx="424683" cy="267331"/>
          </a:xfrm>
          <a:prstGeom prst="rect">
            <a:avLst/>
          </a:prstGeom>
          <a:solidFill>
            <a:srgbClr val="693F9A"/>
          </a:solidFill>
          <a:extLst/>
        </p:spPr>
      </p:pic>
      <p:sp>
        <p:nvSpPr>
          <p:cNvPr id="125" name="Rectangle 124"/>
          <p:cNvSpPr/>
          <p:nvPr/>
        </p:nvSpPr>
        <p:spPr bwMode="auto">
          <a:xfrm>
            <a:off x="6390486" y="2600842"/>
            <a:ext cx="1792826" cy="135594"/>
          </a:xfrm>
          <a:prstGeom prst="rect">
            <a:avLst/>
          </a:prstGeom>
          <a:solidFill>
            <a:srgbClr val="69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3" name="Rectangle 122"/>
          <p:cNvSpPr/>
          <p:nvPr/>
        </p:nvSpPr>
        <p:spPr bwMode="auto">
          <a:xfrm>
            <a:off x="10020863" y="2600842"/>
            <a:ext cx="1796691" cy="13559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1" name="Rectangle 120"/>
          <p:cNvSpPr/>
          <p:nvPr/>
        </p:nvSpPr>
        <p:spPr bwMode="auto">
          <a:xfrm>
            <a:off x="8210214" y="2600842"/>
            <a:ext cx="1789035" cy="135594"/>
          </a:xfrm>
          <a:prstGeom prst="rect">
            <a:avLst/>
          </a:prstGeom>
          <a:solidFill>
            <a:srgbClr val="0181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19" name="Rectangle 118"/>
          <p:cNvSpPr/>
          <p:nvPr/>
        </p:nvSpPr>
        <p:spPr bwMode="auto">
          <a:xfrm>
            <a:off x="6390488" y="3313386"/>
            <a:ext cx="5427067" cy="144659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0" name="TextBox 119"/>
          <p:cNvSpPr txBox="1"/>
          <p:nvPr/>
        </p:nvSpPr>
        <p:spPr>
          <a:xfrm>
            <a:off x="6370589" y="3607966"/>
            <a:ext cx="5471025" cy="823654"/>
          </a:xfrm>
          <a:prstGeom prst="rect">
            <a:avLst/>
          </a:prstGeom>
          <a:noFill/>
        </p:spPr>
        <p:txBody>
          <a:bodyPr wrap="square" lIns="182829" tIns="146262" rIns="182829" bIns="146262" rtlCol="0">
            <a:spAutoFit/>
          </a:bodyPr>
          <a:lstStyle/>
          <a:p>
            <a:pPr algn="ctr" defTabSz="932217">
              <a:defRPr/>
            </a:pPr>
            <a:r>
              <a:rPr lang="ru-RU" sz="3366" dirty="0">
                <a:gradFill>
                  <a:gsLst>
                    <a:gs pos="1250">
                      <a:srgbClr val="FFFFFF"/>
                    </a:gs>
                    <a:gs pos="100000">
                      <a:srgbClr val="FFFFFF"/>
                    </a:gs>
                  </a:gsLst>
                  <a:lin ang="5400000" scaled="0"/>
                </a:gradFill>
                <a:latin typeface="Segoe UI Semibold" panose="020B0702040204020203" pitchFamily="34" charset="0"/>
              </a:rPr>
              <a:t>Общая</a:t>
            </a:r>
            <a:r>
              <a:rPr lang="en-US" sz="3366" dirty="0">
                <a:gradFill>
                  <a:gsLst>
                    <a:gs pos="1250">
                      <a:srgbClr val="FFFFFF"/>
                    </a:gs>
                    <a:gs pos="100000">
                      <a:srgbClr val="FFFFFF"/>
                    </a:gs>
                  </a:gsLst>
                  <a:lin ang="5400000" scaled="0"/>
                </a:gradFill>
                <a:latin typeface="Segoe UI Semibold" panose="020B0702040204020203" pitchFamily="34" charset="0"/>
              </a:rPr>
              <a:t> C# </a:t>
            </a:r>
            <a:r>
              <a:rPr lang="ru-RU" sz="3366" dirty="0">
                <a:gradFill>
                  <a:gsLst>
                    <a:gs pos="1250">
                      <a:srgbClr val="FFFFFF"/>
                    </a:gs>
                    <a:gs pos="100000">
                      <a:srgbClr val="FFFFFF"/>
                    </a:gs>
                  </a:gsLst>
                  <a:lin ang="5400000" scaled="0"/>
                </a:gradFill>
                <a:latin typeface="Segoe UI Semibold" panose="020B0702040204020203" pitchFamily="34" charset="0"/>
              </a:rPr>
              <a:t>логика</a:t>
            </a:r>
            <a:endParaRPr lang="en-US" sz="3366" dirty="0">
              <a:gradFill>
                <a:gsLst>
                  <a:gs pos="1250">
                    <a:srgbClr val="FFFFFF"/>
                  </a:gs>
                  <a:gs pos="100000">
                    <a:srgbClr val="FFFFFF"/>
                  </a:gs>
                </a:gsLst>
                <a:lin ang="5400000" scaled="0"/>
              </a:gradFill>
              <a:latin typeface="Segoe UI Semibold" panose="020B0702040204020203" pitchFamily="34" charset="0"/>
            </a:endParaRPr>
          </a:p>
        </p:txBody>
      </p:sp>
      <p:sp>
        <p:nvSpPr>
          <p:cNvPr id="117" name="Oval 116"/>
          <p:cNvSpPr/>
          <p:nvPr/>
        </p:nvSpPr>
        <p:spPr bwMode="auto">
          <a:xfrm>
            <a:off x="6954480" y="1776366"/>
            <a:ext cx="667991" cy="667991"/>
          </a:xfrm>
          <a:prstGeom prst="ellipse">
            <a:avLst/>
          </a:prstGeom>
          <a:solidFill>
            <a:srgbClr val="69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Oval 114"/>
          <p:cNvSpPr/>
          <p:nvPr/>
        </p:nvSpPr>
        <p:spPr bwMode="auto">
          <a:xfrm>
            <a:off x="8778069" y="1773864"/>
            <a:ext cx="667991" cy="667991"/>
          </a:xfrm>
          <a:prstGeom prst="ellipse">
            <a:avLst/>
          </a:prstGeom>
          <a:solidFill>
            <a:srgbClr val="0181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6" name="Picture 1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071" y="1929700"/>
            <a:ext cx="285984" cy="343987"/>
          </a:xfrm>
          <a:prstGeom prst="rect">
            <a:avLst/>
          </a:prstGeom>
          <a:solidFill>
            <a:srgbClr val="018172"/>
          </a:solidFill>
        </p:spPr>
      </p:pic>
      <p:sp>
        <p:nvSpPr>
          <p:cNvPr id="113" name="Oval 112"/>
          <p:cNvSpPr/>
          <p:nvPr/>
        </p:nvSpPr>
        <p:spPr bwMode="auto">
          <a:xfrm>
            <a:off x="10596376" y="1784426"/>
            <a:ext cx="667991" cy="66799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81793" y="1981281"/>
            <a:ext cx="279116" cy="279034"/>
          </a:xfrm>
          <a:prstGeom prst="rect">
            <a:avLst/>
          </a:prstGeom>
          <a:solidFill>
            <a:schemeClr val="tx2"/>
          </a:solidFill>
        </p:spPr>
      </p:pic>
      <p:sp>
        <p:nvSpPr>
          <p:cNvPr id="12" name="Rectangle 11"/>
          <p:cNvSpPr/>
          <p:nvPr/>
        </p:nvSpPr>
        <p:spPr>
          <a:xfrm>
            <a:off x="6390488" y="2770376"/>
            <a:ext cx="5427067" cy="51489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17">
              <a:defRPr/>
            </a:pPr>
            <a:r>
              <a:rPr lang="en-US" sz="2244" dirty="0" err="1">
                <a:gradFill>
                  <a:gsLst>
                    <a:gs pos="1250">
                      <a:srgbClr val="FFFFFF"/>
                    </a:gs>
                    <a:gs pos="100000">
                      <a:srgbClr val="FFFFFF"/>
                    </a:gs>
                  </a:gsLst>
                  <a:lin ang="5400000" scaled="0"/>
                </a:gradFill>
                <a:latin typeface="Segoe UI Semibold" panose="020B0702040204020203" pitchFamily="34" charset="0"/>
              </a:rPr>
              <a:t>Xamarin.Forms</a:t>
            </a:r>
            <a:endParaRPr lang="en-US" sz="2244" dirty="0">
              <a:gradFill>
                <a:gsLst>
                  <a:gs pos="1250">
                    <a:srgbClr val="FFFFFF"/>
                  </a:gs>
                  <a:gs pos="100000">
                    <a:srgbClr val="FFFFFF"/>
                  </a:gs>
                </a:gsLst>
                <a:lin ang="5400000" scaled="0"/>
              </a:gradFill>
              <a:latin typeface="Segoe UI Semibold" panose="020B0702040204020203" pitchFamily="34" charset="0"/>
            </a:endParaRPr>
          </a:p>
        </p:txBody>
      </p:sp>
      <p:pic>
        <p:nvPicPr>
          <p:cNvPr id="46" name="Picture 2" descr="http://www.freeiconspng.com/uploads/ios-7-logo-png-14.png"/>
          <p:cNvPicPr>
            <a:picLocks noChangeAspect="1" noChangeArrowheads="1"/>
          </p:cNvPicPr>
          <p:nvPr/>
        </p:nvPicPr>
        <p:blipFill>
          <a:blip r:embed="rId5" cstate="screen">
            <a:lum bright="70000" contrast="-70000"/>
            <a:extLst>
              <a:ext uri="{28A0092B-C50C-407E-A947-70E740481C1C}">
                <a14:useLocalDpi xmlns:a14="http://schemas.microsoft.com/office/drawing/2010/main"/>
              </a:ext>
            </a:extLst>
          </a:blip>
          <a:srcRect/>
          <a:stretch>
            <a:fillRect/>
          </a:stretch>
        </p:blipFill>
        <p:spPr bwMode="auto">
          <a:xfrm>
            <a:off x="7074558" y="1968028"/>
            <a:ext cx="424683" cy="267331"/>
          </a:xfrm>
          <a:prstGeom prst="rect">
            <a:avLst/>
          </a:prstGeom>
          <a:solidFill>
            <a:srgbClr val="693F9A"/>
          </a:solidFill>
          <a:extLst/>
        </p:spPr>
      </p:pic>
    </p:spTree>
    <p:extLst>
      <p:ext uri="{BB962C8B-B14F-4D97-AF65-F5344CB8AC3E}">
        <p14:creationId xmlns:p14="http://schemas.microsoft.com/office/powerpoint/2010/main" val="403565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err="1"/>
              <a:t>Нативный</a:t>
            </a:r>
            <a:r>
              <a:rPr lang="en-US" dirty="0"/>
              <a:t> </a:t>
            </a:r>
            <a:r>
              <a:rPr lang="ru-RU" dirty="0"/>
              <a:t>интерфейс из общего кода</a:t>
            </a:r>
            <a:endParaRPr lang="en-US" dirty="0"/>
          </a:p>
        </p:txBody>
      </p:sp>
      <p:sp>
        <p:nvSpPr>
          <p:cNvPr id="2" name="Text Placeholder 1"/>
          <p:cNvSpPr>
            <a:spLocks noGrp="1"/>
          </p:cNvSpPr>
          <p:nvPr>
            <p:ph type="body" sz="quarter" idx="4294967295"/>
          </p:nvPr>
        </p:nvSpPr>
        <p:spPr>
          <a:xfrm>
            <a:off x="6720787" y="1249196"/>
            <a:ext cx="5442574" cy="5411020"/>
          </a:xfrm>
        </p:spPr>
        <p:txBody>
          <a:bodyPr anchor="ctr">
            <a:noAutofit/>
          </a:bodyPr>
          <a:lstStyle/>
          <a:p>
            <a:pPr marL="0" indent="0">
              <a:buNone/>
            </a:pPr>
            <a:r>
              <a:rPr lang="en-US" sz="1299" b="1" dirty="0">
                <a:solidFill>
                  <a:schemeClr val="tx1"/>
                </a:solidFill>
              </a:rPr>
              <a:t>&lt;?</a:t>
            </a:r>
            <a:r>
              <a:rPr lang="en-US" sz="1299" b="1" dirty="0">
                <a:solidFill>
                  <a:srgbClr val="53954A"/>
                </a:solidFill>
              </a:rPr>
              <a:t>xml</a:t>
            </a:r>
            <a:r>
              <a:rPr lang="en-US" sz="1299" b="1" dirty="0">
                <a:solidFill>
                  <a:schemeClr val="tx1"/>
                </a:solidFill>
              </a:rPr>
              <a:t> </a:t>
            </a:r>
            <a:r>
              <a:rPr lang="en-US" sz="1299" b="1" dirty="0">
                <a:solidFill>
                  <a:srgbClr val="654792"/>
                </a:solidFill>
              </a:rPr>
              <a:t>version</a:t>
            </a:r>
            <a:r>
              <a:rPr lang="en-US" sz="1299" b="1" dirty="0">
                <a:solidFill>
                  <a:schemeClr val="tx1"/>
                </a:solidFill>
              </a:rPr>
              <a:t>=</a:t>
            </a:r>
            <a:r>
              <a:rPr lang="en-US" sz="1299" b="1" dirty="0">
                <a:solidFill>
                  <a:srgbClr val="D53A05"/>
                </a:solidFill>
              </a:rPr>
              <a:t>"1.0" </a:t>
            </a:r>
            <a:r>
              <a:rPr lang="en-US" sz="1299" b="1" dirty="0">
                <a:solidFill>
                  <a:srgbClr val="654792"/>
                </a:solidFill>
              </a:rPr>
              <a:t>encoding</a:t>
            </a:r>
            <a:r>
              <a:rPr lang="en-US" sz="1299" b="1" dirty="0">
                <a:solidFill>
                  <a:schemeClr val="tx1"/>
                </a:solidFill>
              </a:rPr>
              <a:t>=</a:t>
            </a:r>
            <a:r>
              <a:rPr lang="en-US" sz="1299" b="1" dirty="0">
                <a:solidFill>
                  <a:srgbClr val="D53A05"/>
                </a:solidFill>
              </a:rPr>
              <a:t>"UTF-8"</a:t>
            </a:r>
            <a:r>
              <a:rPr lang="en-US" sz="1299" b="1" dirty="0">
                <a:solidFill>
                  <a:schemeClr val="tx1"/>
                </a:solidFill>
              </a:rPr>
              <a:t>?&gt;</a:t>
            </a:r>
          </a:p>
          <a:p>
            <a:pPr marL="0" indent="0">
              <a:buNone/>
            </a:pPr>
            <a:r>
              <a:rPr lang="en-US" sz="1299" b="1" dirty="0">
                <a:solidFill>
                  <a:schemeClr val="tx1"/>
                </a:solidFill>
              </a:rPr>
              <a:t>&lt;</a:t>
            </a:r>
            <a:r>
              <a:rPr lang="en-US" sz="1299" b="1" dirty="0" err="1">
                <a:solidFill>
                  <a:srgbClr val="53954A"/>
                </a:solidFill>
              </a:rPr>
              <a:t>TabbedPage</a:t>
            </a:r>
            <a:r>
              <a:rPr lang="en-US" sz="1299" b="1" dirty="0">
                <a:solidFill>
                  <a:schemeClr val="tx1"/>
                </a:solidFill>
              </a:rPr>
              <a:t> </a:t>
            </a:r>
            <a:r>
              <a:rPr lang="en-US" sz="1299" b="1" dirty="0" err="1">
                <a:solidFill>
                  <a:srgbClr val="654792"/>
                </a:solidFill>
              </a:rPr>
              <a:t>xmlns</a:t>
            </a:r>
            <a:r>
              <a:rPr lang="en-US" sz="1299" b="1" dirty="0">
                <a:solidFill>
                  <a:schemeClr val="tx1"/>
                </a:solidFill>
              </a:rPr>
              <a:t>=</a:t>
            </a:r>
            <a:r>
              <a:rPr lang="en-US" sz="1299" b="1" dirty="0">
                <a:solidFill>
                  <a:srgbClr val="D53A05"/>
                </a:solidFill>
              </a:rPr>
              <a:t>"http://</a:t>
            </a:r>
            <a:r>
              <a:rPr lang="en-US" sz="1299" b="1" dirty="0" err="1">
                <a:solidFill>
                  <a:srgbClr val="D53A05"/>
                </a:solidFill>
              </a:rPr>
              <a:t>xamarin.com</a:t>
            </a:r>
            <a:r>
              <a:rPr lang="en-US" sz="1299" b="1" dirty="0">
                <a:solidFill>
                  <a:srgbClr val="D53A05"/>
                </a:solidFill>
              </a:rPr>
              <a:t>/schemas/2014/forms</a:t>
            </a:r>
            <a:r>
              <a:rPr lang="en-US" sz="1299" b="1" dirty="0">
                <a:solidFill>
                  <a:schemeClr val="tx1"/>
                </a:solidFill>
              </a:rPr>
              <a:t>"</a:t>
            </a:r>
          </a:p>
          <a:p>
            <a:pPr marL="0" indent="0">
              <a:buNone/>
            </a:pPr>
            <a:r>
              <a:rPr lang="en-US" sz="1299" b="1" dirty="0">
                <a:solidFill>
                  <a:schemeClr val="tx1"/>
                </a:solidFill>
              </a:rPr>
              <a:t>            </a:t>
            </a:r>
            <a:r>
              <a:rPr lang="en-US" sz="1299" b="1" dirty="0" err="1">
                <a:solidFill>
                  <a:srgbClr val="654792"/>
                </a:solidFill>
              </a:rPr>
              <a:t>xmlns:x</a:t>
            </a:r>
            <a:r>
              <a:rPr lang="en-US" sz="1299" b="1" dirty="0">
                <a:solidFill>
                  <a:schemeClr val="tx1"/>
                </a:solidFill>
              </a:rPr>
              <a:t>=</a:t>
            </a:r>
            <a:r>
              <a:rPr lang="en-US" sz="1299" b="1" dirty="0">
                <a:solidFill>
                  <a:srgbClr val="D53A05"/>
                </a:solidFill>
              </a:rPr>
              <a:t>"http://</a:t>
            </a:r>
            <a:r>
              <a:rPr lang="en-US" sz="1299" b="1" dirty="0" err="1">
                <a:solidFill>
                  <a:srgbClr val="D53A05"/>
                </a:solidFill>
              </a:rPr>
              <a:t>schemas.microsoft.com</a:t>
            </a:r>
            <a:r>
              <a:rPr lang="en-US" sz="1299" b="1" dirty="0">
                <a:solidFill>
                  <a:srgbClr val="D53A05"/>
                </a:solidFill>
              </a:rPr>
              <a:t>/</a:t>
            </a:r>
            <a:r>
              <a:rPr lang="en-US" sz="1299" b="1" dirty="0" err="1">
                <a:solidFill>
                  <a:srgbClr val="D53A05"/>
                </a:solidFill>
              </a:rPr>
              <a:t>winfx</a:t>
            </a:r>
            <a:r>
              <a:rPr lang="en-US" sz="1299" b="1" dirty="0">
                <a:solidFill>
                  <a:srgbClr val="D53A05"/>
                </a:solidFill>
              </a:rPr>
              <a:t>/2009/</a:t>
            </a:r>
            <a:r>
              <a:rPr lang="en-US" sz="1299" b="1" dirty="0" err="1">
                <a:solidFill>
                  <a:srgbClr val="D53A05"/>
                </a:solidFill>
              </a:rPr>
              <a:t>xaml</a:t>
            </a:r>
            <a:r>
              <a:rPr lang="en-US" sz="1299" b="1" dirty="0">
                <a:solidFill>
                  <a:srgbClr val="D53A05"/>
                </a:solidFill>
              </a:rPr>
              <a:t>"</a:t>
            </a:r>
          </a:p>
          <a:p>
            <a:pPr marL="0" indent="0">
              <a:buNone/>
            </a:pPr>
            <a:r>
              <a:rPr lang="en-US" sz="1299" b="1" dirty="0">
                <a:solidFill>
                  <a:schemeClr val="tx1"/>
                </a:solidFill>
              </a:rPr>
              <a:t>           </a:t>
            </a:r>
            <a:r>
              <a:rPr lang="en-US" sz="1299" b="1" dirty="0">
                <a:solidFill>
                  <a:srgbClr val="654792"/>
                </a:solidFill>
              </a:rPr>
              <a:t> </a:t>
            </a:r>
            <a:r>
              <a:rPr lang="en-US" sz="1299" b="1" dirty="0" err="1">
                <a:solidFill>
                  <a:srgbClr val="654792"/>
                </a:solidFill>
              </a:rPr>
              <a:t>x:Class</a:t>
            </a:r>
            <a:r>
              <a:rPr lang="en-US" sz="1299" b="1" dirty="0">
                <a:solidFill>
                  <a:schemeClr val="tx1"/>
                </a:solidFill>
              </a:rPr>
              <a:t>=</a:t>
            </a:r>
            <a:r>
              <a:rPr lang="en-US" sz="1299" b="1" dirty="0">
                <a:solidFill>
                  <a:srgbClr val="D53A05"/>
                </a:solidFill>
              </a:rPr>
              <a:t>"</a:t>
            </a:r>
            <a:r>
              <a:rPr lang="en-US" sz="1299" b="1" dirty="0" err="1">
                <a:solidFill>
                  <a:srgbClr val="D53A05"/>
                </a:solidFill>
              </a:rPr>
              <a:t>MyApp.MainPage</a:t>
            </a:r>
            <a:r>
              <a:rPr lang="en-US" sz="1299" b="1" dirty="0">
                <a:solidFill>
                  <a:srgbClr val="D53A05"/>
                </a:solidFill>
              </a:rPr>
              <a:t>"</a:t>
            </a:r>
            <a:r>
              <a:rPr lang="en-US" sz="1299" b="1" dirty="0">
                <a:solidFill>
                  <a:schemeClr val="tx1"/>
                </a:solidFill>
              </a:rPr>
              <a:t>&gt;</a:t>
            </a:r>
          </a:p>
          <a:p>
            <a:pPr marL="0" indent="0">
              <a:buNone/>
            </a:pPr>
            <a:r>
              <a:rPr lang="en-US" sz="1299" b="1" dirty="0">
                <a:solidFill>
                  <a:schemeClr val="tx1"/>
                </a:solidFill>
              </a:rPr>
              <a:t>&lt;</a:t>
            </a:r>
            <a:r>
              <a:rPr lang="en-US" sz="1299" b="1" dirty="0" err="1">
                <a:solidFill>
                  <a:srgbClr val="53954A"/>
                </a:solidFill>
              </a:rPr>
              <a:t>TabbedPage</a:t>
            </a:r>
            <a:r>
              <a:rPr lang="en-US" sz="1299" b="1" dirty="0" err="1">
                <a:solidFill>
                  <a:schemeClr val="tx1"/>
                </a:solidFill>
              </a:rPr>
              <a:t>.Children</a:t>
            </a:r>
            <a:r>
              <a:rPr lang="en-US" sz="1299" b="1" dirty="0">
                <a:solidFill>
                  <a:schemeClr val="tx1"/>
                </a:solidFill>
              </a:rPr>
              <a:t>&gt;</a:t>
            </a:r>
          </a:p>
          <a:p>
            <a:pPr marL="0" indent="0">
              <a:buNone/>
            </a:pPr>
            <a:r>
              <a:rPr lang="en-US" sz="1299" b="1" dirty="0">
                <a:solidFill>
                  <a:schemeClr val="tx1"/>
                </a:solidFill>
              </a:rPr>
              <a:t>&lt;</a:t>
            </a:r>
            <a:r>
              <a:rPr lang="en-US" sz="1299" b="1" dirty="0" err="1">
                <a:solidFill>
                  <a:srgbClr val="53954A"/>
                </a:solidFill>
              </a:rPr>
              <a:t>ContentPage</a:t>
            </a:r>
            <a:r>
              <a:rPr lang="en-US" sz="1299" b="1" dirty="0">
                <a:solidFill>
                  <a:schemeClr val="tx1"/>
                </a:solidFill>
              </a:rPr>
              <a:t> </a:t>
            </a:r>
            <a:r>
              <a:rPr lang="en-US" sz="1299" b="1" dirty="0">
                <a:solidFill>
                  <a:srgbClr val="654792"/>
                </a:solidFill>
              </a:rPr>
              <a:t>Title</a:t>
            </a:r>
            <a:r>
              <a:rPr lang="en-US" sz="1299" b="1" dirty="0">
                <a:solidFill>
                  <a:schemeClr val="tx1"/>
                </a:solidFill>
              </a:rPr>
              <a:t>=</a:t>
            </a:r>
            <a:r>
              <a:rPr lang="en-US" sz="1299" b="1" dirty="0">
                <a:solidFill>
                  <a:srgbClr val="D53A05"/>
                </a:solidFill>
              </a:rPr>
              <a:t>"Profile" </a:t>
            </a:r>
            <a:r>
              <a:rPr lang="en-US" sz="1299" b="1" dirty="0">
                <a:solidFill>
                  <a:srgbClr val="654792"/>
                </a:solidFill>
              </a:rPr>
              <a:t>Icon</a:t>
            </a:r>
            <a:r>
              <a:rPr lang="en-US" sz="1299" b="1" dirty="0">
                <a:solidFill>
                  <a:schemeClr val="tx1"/>
                </a:solidFill>
              </a:rPr>
              <a:t>=</a:t>
            </a:r>
            <a:r>
              <a:rPr lang="en-US" sz="1299" b="1" dirty="0">
                <a:solidFill>
                  <a:srgbClr val="D53A05"/>
                </a:solidFill>
              </a:rPr>
              <a:t>"</a:t>
            </a:r>
            <a:r>
              <a:rPr lang="en-US" sz="1299" b="1" dirty="0" err="1">
                <a:solidFill>
                  <a:srgbClr val="D53A05"/>
                </a:solidFill>
              </a:rPr>
              <a:t>Profile.png</a:t>
            </a:r>
            <a:r>
              <a:rPr lang="en-US" sz="1299" b="1" dirty="0">
                <a:solidFill>
                  <a:srgbClr val="D53A05"/>
                </a:solidFill>
              </a:rPr>
              <a:t>"</a:t>
            </a:r>
            <a:r>
              <a:rPr lang="en-US" sz="1299" b="1" dirty="0">
                <a:solidFill>
                  <a:schemeClr val="tx1"/>
                </a:solidFill>
              </a:rPr>
              <a:t>&gt;</a:t>
            </a:r>
          </a:p>
          <a:p>
            <a:pPr marL="0" indent="0">
              <a:buNone/>
            </a:pPr>
            <a:r>
              <a:rPr lang="en-US" sz="1299" b="1" dirty="0">
                <a:solidFill>
                  <a:schemeClr val="tx1"/>
                </a:solidFill>
              </a:rPr>
              <a:t>    &lt;</a:t>
            </a:r>
            <a:r>
              <a:rPr lang="en-US" sz="1299" b="1" dirty="0" err="1">
                <a:solidFill>
                  <a:srgbClr val="53954A"/>
                </a:solidFill>
              </a:rPr>
              <a:t>StackLayout</a:t>
            </a:r>
            <a:r>
              <a:rPr lang="en-US" sz="1299" b="1" dirty="0">
                <a:solidFill>
                  <a:schemeClr val="tx1"/>
                </a:solidFill>
              </a:rPr>
              <a:t> </a:t>
            </a:r>
            <a:r>
              <a:rPr lang="en-US" sz="1299" b="1" dirty="0">
                <a:solidFill>
                  <a:srgbClr val="654792"/>
                </a:solidFill>
              </a:rPr>
              <a:t>Spacing</a:t>
            </a:r>
            <a:r>
              <a:rPr lang="en-US" sz="1299" b="1" dirty="0">
                <a:solidFill>
                  <a:schemeClr val="tx1"/>
                </a:solidFill>
              </a:rPr>
              <a:t>=</a:t>
            </a:r>
            <a:r>
              <a:rPr lang="en-US" sz="1299" b="1" dirty="0">
                <a:solidFill>
                  <a:srgbClr val="D53A05"/>
                </a:solidFill>
              </a:rPr>
              <a:t>"20"</a:t>
            </a:r>
            <a:r>
              <a:rPr lang="en-US" sz="1299" b="1" dirty="0">
                <a:solidFill>
                  <a:schemeClr val="tx1"/>
                </a:solidFill>
              </a:rPr>
              <a:t> </a:t>
            </a:r>
            <a:r>
              <a:rPr lang="en-US" sz="1299" b="1" dirty="0">
                <a:solidFill>
                  <a:srgbClr val="654792"/>
                </a:solidFill>
              </a:rPr>
              <a:t>Padding</a:t>
            </a:r>
            <a:r>
              <a:rPr lang="en-US" sz="1299" b="1" dirty="0">
                <a:solidFill>
                  <a:schemeClr val="tx1"/>
                </a:solidFill>
              </a:rPr>
              <a:t>=</a:t>
            </a:r>
            <a:r>
              <a:rPr lang="en-US" sz="1299" b="1" dirty="0">
                <a:solidFill>
                  <a:srgbClr val="D53A05"/>
                </a:solidFill>
              </a:rPr>
              <a:t>"20"</a:t>
            </a:r>
          </a:p>
          <a:p>
            <a:pPr marL="0" indent="0">
              <a:buNone/>
            </a:pPr>
            <a:r>
              <a:rPr lang="de-DE" sz="1299" b="1" dirty="0">
                <a:solidFill>
                  <a:schemeClr val="tx1"/>
                </a:solidFill>
              </a:rPr>
              <a:t>                 </a:t>
            </a:r>
            <a:r>
              <a:rPr lang="de-DE" sz="1299" b="1" dirty="0" err="1">
                <a:solidFill>
                  <a:srgbClr val="654792"/>
                </a:solidFill>
              </a:rPr>
              <a:t>VerticalOptions</a:t>
            </a:r>
            <a:r>
              <a:rPr lang="de-DE" sz="1299" b="1" dirty="0">
                <a:solidFill>
                  <a:schemeClr val="tx1"/>
                </a:solidFill>
              </a:rPr>
              <a:t>=</a:t>
            </a:r>
            <a:r>
              <a:rPr lang="de-DE" sz="1299" b="1" dirty="0">
                <a:solidFill>
                  <a:srgbClr val="D53A05"/>
                </a:solidFill>
              </a:rPr>
              <a:t>"Center"</a:t>
            </a:r>
            <a:r>
              <a:rPr lang="de-DE" sz="1299" b="1" dirty="0">
                <a:solidFill>
                  <a:schemeClr val="tx1"/>
                </a:solidFill>
              </a:rPr>
              <a:t>&gt;</a:t>
            </a:r>
          </a:p>
          <a:p>
            <a:pPr marL="0" indent="0">
              <a:buNone/>
            </a:pPr>
            <a:r>
              <a:rPr lang="de-DE" sz="1299" b="1" dirty="0">
                <a:solidFill>
                  <a:schemeClr val="tx1"/>
                </a:solidFill>
              </a:rPr>
              <a:t>        &lt;</a:t>
            </a:r>
            <a:r>
              <a:rPr lang="de-DE" sz="1299" b="1" dirty="0">
                <a:solidFill>
                  <a:srgbClr val="53954A"/>
                </a:solidFill>
              </a:rPr>
              <a:t>Entry</a:t>
            </a:r>
            <a:r>
              <a:rPr lang="de-DE" sz="1299" b="1" dirty="0">
                <a:solidFill>
                  <a:schemeClr val="tx1"/>
                </a:solidFill>
              </a:rPr>
              <a:t> </a:t>
            </a:r>
            <a:r>
              <a:rPr lang="de-DE" sz="1299" b="1" dirty="0" err="1">
                <a:solidFill>
                  <a:srgbClr val="654792"/>
                </a:solidFill>
              </a:rPr>
              <a:t>Placeholder</a:t>
            </a:r>
            <a:r>
              <a:rPr lang="de-DE" sz="1299" b="1" dirty="0">
                <a:solidFill>
                  <a:schemeClr val="tx1"/>
                </a:solidFill>
              </a:rPr>
              <a:t>=</a:t>
            </a:r>
            <a:r>
              <a:rPr lang="de-DE" sz="1299" b="1" dirty="0">
                <a:solidFill>
                  <a:srgbClr val="D53A05"/>
                </a:solidFill>
              </a:rPr>
              <a:t>"Username"</a:t>
            </a:r>
          </a:p>
          <a:p>
            <a:pPr marL="0" indent="0">
              <a:buNone/>
            </a:pPr>
            <a:r>
              <a:rPr lang="da-DK" sz="1299" b="1" dirty="0">
                <a:solidFill>
                  <a:schemeClr val="tx1"/>
                </a:solidFill>
              </a:rPr>
              <a:t>               </a:t>
            </a:r>
            <a:r>
              <a:rPr lang="da-DK" sz="1299" b="1" dirty="0" err="1">
                <a:solidFill>
                  <a:srgbClr val="654792"/>
                </a:solidFill>
              </a:rPr>
              <a:t>Text</a:t>
            </a:r>
            <a:r>
              <a:rPr lang="da-DK" sz="1299" b="1" dirty="0">
                <a:solidFill>
                  <a:schemeClr val="tx1"/>
                </a:solidFill>
              </a:rPr>
              <a:t>=</a:t>
            </a:r>
            <a:r>
              <a:rPr lang="da-DK" sz="1299" b="1" dirty="0">
                <a:solidFill>
                  <a:srgbClr val="D53A05"/>
                </a:solidFill>
              </a:rPr>
              <a:t>"{Binding </a:t>
            </a:r>
            <a:r>
              <a:rPr lang="da-DK" sz="1299" b="1" dirty="0" err="1">
                <a:solidFill>
                  <a:srgbClr val="D53A05"/>
                </a:solidFill>
              </a:rPr>
              <a:t>Username</a:t>
            </a:r>
            <a:r>
              <a:rPr lang="da-DK" sz="1299" b="1" dirty="0">
                <a:solidFill>
                  <a:srgbClr val="D53A05"/>
                </a:solidFill>
              </a:rPr>
              <a:t>}"</a:t>
            </a:r>
            <a:r>
              <a:rPr lang="da-DK" sz="1299" b="1" dirty="0">
                <a:solidFill>
                  <a:schemeClr val="tx1"/>
                </a:solidFill>
              </a:rPr>
              <a:t>/&gt;</a:t>
            </a:r>
          </a:p>
          <a:p>
            <a:pPr marL="0" indent="0">
              <a:buNone/>
            </a:pPr>
            <a:r>
              <a:rPr lang="da-DK" sz="1299" b="1" dirty="0">
                <a:solidFill>
                  <a:schemeClr val="tx1"/>
                </a:solidFill>
              </a:rPr>
              <a:t>        &lt;</a:t>
            </a:r>
            <a:r>
              <a:rPr lang="da-DK" sz="1299" b="1" dirty="0" err="1">
                <a:solidFill>
                  <a:srgbClr val="53954A"/>
                </a:solidFill>
              </a:rPr>
              <a:t>Entry</a:t>
            </a:r>
            <a:r>
              <a:rPr lang="da-DK" sz="1299" b="1" dirty="0">
                <a:solidFill>
                  <a:srgbClr val="53954A"/>
                </a:solidFill>
              </a:rPr>
              <a:t> </a:t>
            </a:r>
            <a:r>
              <a:rPr lang="da-DK" sz="1299" b="1" dirty="0">
                <a:solidFill>
                  <a:srgbClr val="654792"/>
                </a:solidFill>
              </a:rPr>
              <a:t>Placeholder</a:t>
            </a:r>
            <a:r>
              <a:rPr lang="da-DK" sz="1299" b="1" dirty="0">
                <a:solidFill>
                  <a:schemeClr val="tx1"/>
                </a:solidFill>
              </a:rPr>
              <a:t>=</a:t>
            </a:r>
            <a:r>
              <a:rPr lang="da-DK" sz="1299" b="1" dirty="0">
                <a:solidFill>
                  <a:srgbClr val="D53A05"/>
                </a:solidFill>
              </a:rPr>
              <a:t>"Password"</a:t>
            </a:r>
          </a:p>
          <a:p>
            <a:pPr marL="0" indent="0">
              <a:buNone/>
            </a:pPr>
            <a:r>
              <a:rPr lang="nl-NL" sz="1299" b="1" dirty="0">
                <a:solidFill>
                  <a:schemeClr val="tx1"/>
                </a:solidFill>
              </a:rPr>
              <a:t>               </a:t>
            </a:r>
            <a:r>
              <a:rPr lang="nl-NL" sz="1299" b="1" dirty="0" err="1">
                <a:solidFill>
                  <a:srgbClr val="654792"/>
                </a:solidFill>
              </a:rPr>
              <a:t>Text</a:t>
            </a:r>
            <a:r>
              <a:rPr lang="nl-NL" sz="1299" b="1" dirty="0">
                <a:solidFill>
                  <a:schemeClr val="tx1"/>
                </a:solidFill>
              </a:rPr>
              <a:t>=</a:t>
            </a:r>
            <a:r>
              <a:rPr lang="nl-NL" sz="1299" b="1" dirty="0">
                <a:solidFill>
                  <a:srgbClr val="D53A05"/>
                </a:solidFill>
              </a:rPr>
              <a:t>"{Binding Password}"</a:t>
            </a:r>
          </a:p>
          <a:p>
            <a:pPr marL="0" indent="0">
              <a:buNone/>
            </a:pPr>
            <a:r>
              <a:rPr lang="nl-NL" sz="1299" b="1" dirty="0">
                <a:solidFill>
                  <a:schemeClr val="tx1"/>
                </a:solidFill>
              </a:rPr>
              <a:t>               </a:t>
            </a:r>
            <a:r>
              <a:rPr lang="nl-NL" sz="1299" b="1" dirty="0" err="1">
                <a:solidFill>
                  <a:srgbClr val="654792"/>
                </a:solidFill>
              </a:rPr>
              <a:t>IsPassword</a:t>
            </a:r>
            <a:r>
              <a:rPr lang="nl-NL" sz="1299" b="1" dirty="0">
                <a:solidFill>
                  <a:schemeClr val="tx1"/>
                </a:solidFill>
              </a:rPr>
              <a:t>=</a:t>
            </a:r>
            <a:r>
              <a:rPr lang="nl-NL" sz="1299" b="1" dirty="0">
                <a:solidFill>
                  <a:srgbClr val="D53A05"/>
                </a:solidFill>
              </a:rPr>
              <a:t>"</a:t>
            </a:r>
            <a:r>
              <a:rPr lang="nl-NL" sz="1299" b="1" dirty="0" err="1">
                <a:solidFill>
                  <a:srgbClr val="D53A05"/>
                </a:solidFill>
              </a:rPr>
              <a:t>true</a:t>
            </a:r>
            <a:r>
              <a:rPr lang="nl-NL" sz="1299" b="1" dirty="0">
                <a:solidFill>
                  <a:srgbClr val="D53A05"/>
                </a:solidFill>
              </a:rPr>
              <a:t>"</a:t>
            </a:r>
            <a:r>
              <a:rPr lang="nl-NL" sz="1299" b="1" dirty="0">
                <a:solidFill>
                  <a:schemeClr val="tx1"/>
                </a:solidFill>
              </a:rPr>
              <a:t>/&gt;</a:t>
            </a:r>
          </a:p>
          <a:p>
            <a:pPr marL="0" indent="0">
              <a:buNone/>
            </a:pPr>
            <a:r>
              <a:rPr lang="nl-NL" sz="1299" b="1" dirty="0">
                <a:solidFill>
                  <a:schemeClr val="tx1"/>
                </a:solidFill>
              </a:rPr>
              <a:t>        &lt;</a:t>
            </a:r>
            <a:r>
              <a:rPr lang="nl-NL" sz="1299" b="1" dirty="0">
                <a:solidFill>
                  <a:srgbClr val="53954A"/>
                </a:solidFill>
              </a:rPr>
              <a:t>Button</a:t>
            </a:r>
            <a:r>
              <a:rPr lang="nl-NL" sz="1299" b="1" dirty="0">
                <a:solidFill>
                  <a:schemeClr val="tx1"/>
                </a:solidFill>
              </a:rPr>
              <a:t> </a:t>
            </a:r>
            <a:r>
              <a:rPr lang="nl-NL" sz="1299" b="1" dirty="0" err="1">
                <a:solidFill>
                  <a:srgbClr val="654792"/>
                </a:solidFill>
              </a:rPr>
              <a:t>Text</a:t>
            </a:r>
            <a:r>
              <a:rPr lang="nl-NL" sz="1299" b="1" dirty="0">
                <a:solidFill>
                  <a:schemeClr val="tx1"/>
                </a:solidFill>
              </a:rPr>
              <a:t>=</a:t>
            </a:r>
            <a:r>
              <a:rPr lang="nl-NL" sz="1299" b="1" dirty="0">
                <a:solidFill>
                  <a:srgbClr val="D53A05"/>
                </a:solidFill>
              </a:rPr>
              <a:t>"Login" </a:t>
            </a:r>
            <a:r>
              <a:rPr lang="nl-NL" sz="1299" b="1" dirty="0" err="1">
                <a:solidFill>
                  <a:srgbClr val="654792"/>
                </a:solidFill>
              </a:rPr>
              <a:t>TextColor</a:t>
            </a:r>
            <a:r>
              <a:rPr lang="nl-NL" sz="1299" b="1" dirty="0">
                <a:solidFill>
                  <a:schemeClr val="tx1"/>
                </a:solidFill>
              </a:rPr>
              <a:t>=</a:t>
            </a:r>
            <a:r>
              <a:rPr lang="nl-NL" sz="1299" b="1" dirty="0">
                <a:solidFill>
                  <a:srgbClr val="D53A05"/>
                </a:solidFill>
              </a:rPr>
              <a:t>"White"</a:t>
            </a:r>
          </a:p>
          <a:p>
            <a:pPr marL="0" indent="0">
              <a:buNone/>
            </a:pPr>
            <a:r>
              <a:rPr lang="en-US" sz="1299" b="1" dirty="0">
                <a:solidFill>
                  <a:schemeClr val="tx1"/>
                </a:solidFill>
              </a:rPr>
              <a:t>                </a:t>
            </a:r>
            <a:r>
              <a:rPr lang="en-US" sz="1299" b="1" dirty="0" err="1">
                <a:solidFill>
                  <a:srgbClr val="654792"/>
                </a:solidFill>
              </a:rPr>
              <a:t>BackgroundColor</a:t>
            </a:r>
            <a:r>
              <a:rPr lang="en-US" sz="1299" b="1" dirty="0">
                <a:solidFill>
                  <a:schemeClr val="tx1"/>
                </a:solidFill>
              </a:rPr>
              <a:t>=</a:t>
            </a:r>
            <a:r>
              <a:rPr lang="en-US" sz="1299" b="1" dirty="0">
                <a:solidFill>
                  <a:srgbClr val="D53A05"/>
                </a:solidFill>
              </a:rPr>
              <a:t>"#77D065"</a:t>
            </a:r>
          </a:p>
          <a:p>
            <a:pPr marL="0" indent="0">
              <a:buNone/>
            </a:pPr>
            <a:r>
              <a:rPr lang="en-US" sz="1299" b="1" dirty="0">
                <a:solidFill>
                  <a:schemeClr val="tx1"/>
                </a:solidFill>
              </a:rPr>
              <a:t>                </a:t>
            </a:r>
            <a:r>
              <a:rPr lang="en-US" sz="1299" b="1" dirty="0">
                <a:solidFill>
                  <a:srgbClr val="654792"/>
                </a:solidFill>
              </a:rPr>
              <a:t>Command</a:t>
            </a:r>
            <a:r>
              <a:rPr lang="en-US" sz="1299" b="1" dirty="0">
                <a:solidFill>
                  <a:schemeClr val="tx1"/>
                </a:solidFill>
              </a:rPr>
              <a:t>=</a:t>
            </a:r>
            <a:r>
              <a:rPr lang="en-US" sz="1299" b="1" dirty="0">
                <a:solidFill>
                  <a:srgbClr val="D53A05"/>
                </a:solidFill>
              </a:rPr>
              <a:t>"{Binding </a:t>
            </a:r>
            <a:r>
              <a:rPr lang="en-US" sz="1299" b="1" dirty="0" err="1">
                <a:solidFill>
                  <a:srgbClr val="D53A05"/>
                </a:solidFill>
              </a:rPr>
              <a:t>LoginCommand</a:t>
            </a:r>
            <a:r>
              <a:rPr lang="en-US" sz="1299" b="1" dirty="0">
                <a:solidFill>
                  <a:srgbClr val="D53A05"/>
                </a:solidFill>
              </a:rPr>
              <a:t>}"</a:t>
            </a:r>
            <a:r>
              <a:rPr lang="en-US" sz="1299" b="1" dirty="0">
                <a:solidFill>
                  <a:schemeClr val="tx1"/>
                </a:solidFill>
              </a:rPr>
              <a:t>/&gt;</a:t>
            </a:r>
          </a:p>
          <a:p>
            <a:pPr marL="0" indent="0">
              <a:buNone/>
            </a:pPr>
            <a:r>
              <a:rPr lang="en-US" sz="1299" b="1" dirty="0">
                <a:solidFill>
                  <a:schemeClr val="tx1"/>
                </a:solidFill>
              </a:rPr>
              <a:t>    &lt;/</a:t>
            </a:r>
            <a:r>
              <a:rPr lang="en-US" sz="1299" b="1" dirty="0" err="1">
                <a:solidFill>
                  <a:srgbClr val="53954A"/>
                </a:solidFill>
              </a:rPr>
              <a:t>StackLayout</a:t>
            </a:r>
            <a:r>
              <a:rPr lang="en-US" sz="1299" b="1" dirty="0">
                <a:solidFill>
                  <a:schemeClr val="tx1"/>
                </a:solidFill>
              </a:rPr>
              <a:t>&gt;</a:t>
            </a:r>
          </a:p>
          <a:p>
            <a:pPr marL="0" indent="0">
              <a:buNone/>
            </a:pPr>
            <a:r>
              <a:rPr lang="en-US" sz="1299" b="1" dirty="0">
                <a:solidFill>
                  <a:schemeClr val="tx1"/>
                </a:solidFill>
              </a:rPr>
              <a:t>&lt;/</a:t>
            </a:r>
            <a:r>
              <a:rPr lang="en-US" sz="1299" b="1" dirty="0" err="1">
                <a:solidFill>
                  <a:srgbClr val="53954A"/>
                </a:solidFill>
              </a:rPr>
              <a:t>ContentPage</a:t>
            </a:r>
            <a:r>
              <a:rPr lang="en-US" sz="1299" b="1" dirty="0">
                <a:solidFill>
                  <a:schemeClr val="tx1"/>
                </a:solidFill>
              </a:rPr>
              <a:t>&gt;</a:t>
            </a:r>
          </a:p>
          <a:p>
            <a:pPr marL="0" indent="0">
              <a:buNone/>
            </a:pPr>
            <a:r>
              <a:rPr lang="en-US" sz="1299" b="1" dirty="0">
                <a:solidFill>
                  <a:schemeClr val="tx1"/>
                </a:solidFill>
              </a:rPr>
              <a:t>&lt;</a:t>
            </a:r>
            <a:r>
              <a:rPr lang="en-US" sz="1299" b="1" dirty="0" err="1">
                <a:solidFill>
                  <a:srgbClr val="53954A"/>
                </a:solidFill>
              </a:rPr>
              <a:t>ContentPage</a:t>
            </a:r>
            <a:r>
              <a:rPr lang="en-US" sz="1299" b="1" dirty="0">
                <a:solidFill>
                  <a:srgbClr val="53954A"/>
                </a:solidFill>
              </a:rPr>
              <a:t> </a:t>
            </a:r>
            <a:r>
              <a:rPr lang="en-US" sz="1299" b="1" dirty="0">
                <a:solidFill>
                  <a:srgbClr val="654792"/>
                </a:solidFill>
              </a:rPr>
              <a:t>Title</a:t>
            </a:r>
            <a:r>
              <a:rPr lang="en-US" sz="1299" b="1" dirty="0">
                <a:solidFill>
                  <a:schemeClr val="tx1"/>
                </a:solidFill>
              </a:rPr>
              <a:t>=</a:t>
            </a:r>
            <a:r>
              <a:rPr lang="en-US" sz="1299" b="1" dirty="0">
                <a:solidFill>
                  <a:srgbClr val="D53A05"/>
                </a:solidFill>
              </a:rPr>
              <a:t>"Settings" </a:t>
            </a:r>
            <a:r>
              <a:rPr lang="en-US" sz="1299" b="1" dirty="0">
                <a:solidFill>
                  <a:srgbClr val="654792"/>
                </a:solidFill>
              </a:rPr>
              <a:t>Icon</a:t>
            </a:r>
            <a:r>
              <a:rPr lang="en-US" sz="1299" b="1" dirty="0">
                <a:solidFill>
                  <a:schemeClr val="tx1"/>
                </a:solidFill>
              </a:rPr>
              <a:t>=</a:t>
            </a:r>
            <a:r>
              <a:rPr lang="en-US" sz="1299" b="1" dirty="0">
                <a:solidFill>
                  <a:srgbClr val="D53A05"/>
                </a:solidFill>
              </a:rPr>
              <a:t>"</a:t>
            </a:r>
            <a:r>
              <a:rPr lang="en-US" sz="1299" b="1" dirty="0" err="1">
                <a:solidFill>
                  <a:srgbClr val="D53A05"/>
                </a:solidFill>
              </a:rPr>
              <a:t>Settings.png</a:t>
            </a:r>
            <a:r>
              <a:rPr lang="en-US" sz="1299" b="1" dirty="0">
                <a:solidFill>
                  <a:srgbClr val="D53A05"/>
                </a:solidFill>
              </a:rPr>
              <a:t>"</a:t>
            </a:r>
            <a:r>
              <a:rPr lang="en-US" sz="1299" b="1" dirty="0">
                <a:solidFill>
                  <a:schemeClr val="tx1"/>
                </a:solidFill>
              </a:rPr>
              <a:t>&gt;</a:t>
            </a:r>
          </a:p>
          <a:p>
            <a:pPr marL="0" indent="0">
              <a:buNone/>
            </a:pPr>
            <a:r>
              <a:rPr lang="fi-FI" sz="1299" b="1" dirty="0">
                <a:solidFill>
                  <a:srgbClr val="848684"/>
                </a:solidFill>
              </a:rPr>
              <a:t>    &lt;!-- </a:t>
            </a:r>
            <a:r>
              <a:rPr lang="fi-FI" sz="1299" b="1" dirty="0" err="1">
                <a:solidFill>
                  <a:srgbClr val="848684"/>
                </a:solidFill>
              </a:rPr>
              <a:t>Settings</a:t>
            </a:r>
            <a:r>
              <a:rPr lang="fi-FI" sz="1299" b="1" dirty="0">
                <a:solidFill>
                  <a:srgbClr val="848684"/>
                </a:solidFill>
              </a:rPr>
              <a:t> --&gt;</a:t>
            </a:r>
          </a:p>
          <a:p>
            <a:pPr marL="0" indent="0">
              <a:buNone/>
            </a:pPr>
            <a:r>
              <a:rPr lang="fi-FI" sz="1299" b="1" dirty="0">
                <a:solidFill>
                  <a:schemeClr val="tx1"/>
                </a:solidFill>
              </a:rPr>
              <a:t>&lt;/</a:t>
            </a:r>
            <a:r>
              <a:rPr lang="fi-FI" sz="1299" b="1" dirty="0">
                <a:solidFill>
                  <a:srgbClr val="53954A"/>
                </a:solidFill>
              </a:rPr>
              <a:t>ContentPage</a:t>
            </a:r>
            <a:r>
              <a:rPr lang="fi-FI" sz="1299" b="1" dirty="0">
                <a:solidFill>
                  <a:schemeClr val="tx1"/>
                </a:solidFill>
              </a:rPr>
              <a:t>&gt;</a:t>
            </a:r>
          </a:p>
          <a:p>
            <a:pPr marL="0" indent="0">
              <a:buNone/>
            </a:pPr>
            <a:r>
              <a:rPr lang="fi-FI" sz="1299" b="1" dirty="0">
                <a:solidFill>
                  <a:schemeClr val="tx1"/>
                </a:solidFill>
              </a:rPr>
              <a:t>&lt;/</a:t>
            </a:r>
            <a:r>
              <a:rPr lang="fi-FI" sz="1299" b="1" dirty="0">
                <a:solidFill>
                  <a:srgbClr val="53954A"/>
                </a:solidFill>
              </a:rPr>
              <a:t>TabbedPage</a:t>
            </a:r>
            <a:r>
              <a:rPr lang="fi-FI" sz="1299" b="1" dirty="0">
                <a:solidFill>
                  <a:schemeClr val="tx1"/>
                </a:solidFill>
              </a:rPr>
              <a:t>.Children&gt;</a:t>
            </a:r>
          </a:p>
          <a:p>
            <a:pPr marL="0" indent="0">
              <a:buNone/>
            </a:pPr>
            <a:r>
              <a:rPr lang="fi-FI" sz="1299" b="1" dirty="0">
                <a:solidFill>
                  <a:schemeClr val="tx1"/>
                </a:solidFill>
              </a:rPr>
              <a:t>&lt;/</a:t>
            </a:r>
            <a:r>
              <a:rPr lang="fi-FI" sz="1299" b="1" dirty="0" err="1">
                <a:solidFill>
                  <a:srgbClr val="53954A"/>
                </a:solidFill>
              </a:rPr>
              <a:t>TabbedPage</a:t>
            </a:r>
            <a:r>
              <a:rPr lang="fi-FI" sz="1299" b="1" dirty="0">
                <a:solidFill>
                  <a:schemeClr val="tx1"/>
                </a:solidFill>
              </a:rPr>
              <a:t>&gt;</a:t>
            </a:r>
            <a:endParaRPr lang="en-US" sz="1299" b="1" dirty="0">
              <a:solidFill>
                <a:schemeClr val="tx1"/>
              </a:solidFill>
            </a:endParaRPr>
          </a:p>
        </p:txBody>
      </p:sp>
      <p:sp>
        <p:nvSpPr>
          <p:cNvPr id="15" name="Left Brace 14"/>
          <p:cNvSpPr/>
          <p:nvPr/>
        </p:nvSpPr>
        <p:spPr>
          <a:xfrm>
            <a:off x="6334201" y="1323211"/>
            <a:ext cx="241233" cy="5227135"/>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sz="1801">
              <a:ln w="38100" cmpd="sng">
                <a:solidFill>
                  <a:srgbClr val="000000"/>
                </a:solidFill>
                <a:prstDash val="dash"/>
              </a:ln>
              <a:solidFill>
                <a:srgbClr val="353535"/>
              </a:solidFill>
              <a:latin typeface="Segoe UI Semilight"/>
            </a:endParaRPr>
          </a:p>
        </p:txBody>
      </p:sp>
      <p:pic>
        <p:nvPicPr>
          <p:cNvPr id="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3218" y="2015655"/>
            <a:ext cx="5728763" cy="366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97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ru-RU" dirty="0"/>
              <a:t>Что включено</a:t>
            </a:r>
            <a:endParaRPr lang="en-US" dirty="0"/>
          </a:p>
        </p:txBody>
      </p:sp>
      <p:sp>
        <p:nvSpPr>
          <p:cNvPr id="4" name="Text Placeholder 3"/>
          <p:cNvSpPr>
            <a:spLocks noGrp="1"/>
          </p:cNvSpPr>
          <p:nvPr>
            <p:ph type="body" sz="quarter" idx="10"/>
          </p:nvPr>
        </p:nvSpPr>
        <p:spPr>
          <a:xfrm>
            <a:off x="6980237" y="1820862"/>
            <a:ext cx="5834190" cy="4191917"/>
          </a:xfrm>
        </p:spPr>
        <p:txBody>
          <a:bodyPr/>
          <a:lstStyle/>
          <a:p>
            <a:pPr marL="0" indent="0">
              <a:buNone/>
            </a:pPr>
            <a:r>
              <a:rPr lang="en-US" sz="2800" dirty="0"/>
              <a:t>✓ 40+ </a:t>
            </a:r>
            <a:r>
              <a:rPr lang="ru-RU" sz="2800" dirty="0"/>
              <a:t>страниц</a:t>
            </a:r>
            <a:r>
              <a:rPr lang="en-US" sz="2800" dirty="0"/>
              <a:t>, </a:t>
            </a:r>
            <a:r>
              <a:rPr lang="ru-RU" sz="2800" dirty="0"/>
              <a:t>шаблонов расположения и </a:t>
            </a:r>
            <a:r>
              <a:rPr lang="ru-RU" sz="2800" dirty="0" err="1"/>
              <a:t>контролов</a:t>
            </a:r>
            <a:endParaRPr lang="en-US" sz="2800" dirty="0"/>
          </a:p>
          <a:p>
            <a:pPr marL="0" indent="0">
              <a:buNone/>
            </a:pPr>
            <a:r>
              <a:rPr lang="en-US" sz="2800" dirty="0"/>
              <a:t>    </a:t>
            </a:r>
            <a:r>
              <a:rPr lang="en-US" sz="2000" dirty="0"/>
              <a:t>(</a:t>
            </a:r>
            <a:r>
              <a:rPr lang="ru-RU" sz="2000" dirty="0"/>
              <a:t>создаваемые из </a:t>
            </a:r>
            <a:r>
              <a:rPr lang="en-US" sz="2000" dirty="0"/>
              <a:t>code behind </a:t>
            </a:r>
            <a:r>
              <a:rPr lang="ru-RU" sz="2000" dirty="0"/>
              <a:t>или</a:t>
            </a:r>
            <a:r>
              <a:rPr lang="en-US" sz="2000" dirty="0"/>
              <a:t> XAML)</a:t>
            </a:r>
            <a:endParaRPr lang="en-US" sz="2800" dirty="0"/>
          </a:p>
          <a:p>
            <a:pPr marL="0" indent="0">
              <a:buNone/>
            </a:pPr>
            <a:r>
              <a:rPr lang="en-US" sz="2800" dirty="0"/>
              <a:t>✓ </a:t>
            </a:r>
            <a:r>
              <a:rPr lang="ru-RU" sz="2800" dirty="0"/>
              <a:t>Двухстороннее связывание с данными</a:t>
            </a:r>
            <a:endParaRPr lang="en-US" sz="2800" dirty="0"/>
          </a:p>
          <a:p>
            <a:pPr marL="0" indent="0">
              <a:buNone/>
            </a:pPr>
            <a:r>
              <a:rPr lang="en-US" sz="2800" dirty="0"/>
              <a:t>✓ </a:t>
            </a:r>
            <a:r>
              <a:rPr lang="ru-RU" sz="2800" dirty="0"/>
              <a:t>Навигация</a:t>
            </a:r>
            <a:endParaRPr lang="en-US" sz="2800" dirty="0"/>
          </a:p>
          <a:p>
            <a:pPr marL="0" indent="0">
              <a:buNone/>
            </a:pPr>
            <a:r>
              <a:rPr lang="en-US" sz="2800" dirty="0"/>
              <a:t>✓ </a:t>
            </a:r>
            <a:r>
              <a:rPr lang="ru-RU" sz="2800" dirty="0"/>
              <a:t>Анимационные </a:t>
            </a:r>
            <a:r>
              <a:rPr lang="en-US" sz="2800" dirty="0"/>
              <a:t>API</a:t>
            </a:r>
          </a:p>
          <a:p>
            <a:pPr marL="0" indent="0">
              <a:buNone/>
            </a:pPr>
            <a:r>
              <a:rPr lang="en-US" sz="2800" dirty="0"/>
              <a:t>✓ Dependency Service</a:t>
            </a:r>
          </a:p>
          <a:p>
            <a:pPr marL="0" indent="0">
              <a:buNone/>
            </a:pPr>
            <a:r>
              <a:rPr lang="en-US" sz="2800" dirty="0"/>
              <a:t>✓ Messaging Center</a:t>
            </a:r>
          </a:p>
        </p:txBody>
      </p:sp>
      <p:pic>
        <p:nvPicPr>
          <p:cNvPr id="19" name="Picture 18">
            <a:extLst>
              <a:ext uri="{FF2B5EF4-FFF2-40B4-BE49-F238E27FC236}">
                <a16:creationId xmlns:a16="http://schemas.microsoft.com/office/drawing/2014/main" id="{D176334E-1C16-42F8-A52D-B36C3E30FB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7306" y="1953974"/>
            <a:ext cx="978428" cy="1711624"/>
          </a:xfrm>
          <a:prstGeom prst="roundRect">
            <a:avLst>
              <a:gd name="adj" fmla="val 9262"/>
            </a:avLst>
          </a:prstGeom>
        </p:spPr>
      </p:pic>
      <p:sp>
        <p:nvSpPr>
          <p:cNvPr id="20" name="TextBox 19">
            <a:extLst>
              <a:ext uri="{FF2B5EF4-FFF2-40B4-BE49-F238E27FC236}">
                <a16:creationId xmlns:a16="http://schemas.microsoft.com/office/drawing/2014/main" id="{67FEE481-657E-472C-A8A0-3B924DEA826F}"/>
              </a:ext>
            </a:extLst>
          </p:cNvPr>
          <p:cNvSpPr txBox="1"/>
          <p:nvPr/>
        </p:nvSpPr>
        <p:spPr>
          <a:xfrm>
            <a:off x="383726" y="3788292"/>
            <a:ext cx="958860" cy="30777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Content</a:t>
            </a:r>
          </a:p>
        </p:txBody>
      </p:sp>
      <p:sp>
        <p:nvSpPr>
          <p:cNvPr id="21" name="TextBox 20">
            <a:extLst>
              <a:ext uri="{FF2B5EF4-FFF2-40B4-BE49-F238E27FC236}">
                <a16:creationId xmlns:a16="http://schemas.microsoft.com/office/drawing/2014/main" id="{0512A175-BB7F-4521-B500-E656E48658B9}"/>
              </a:ext>
            </a:extLst>
          </p:cNvPr>
          <p:cNvSpPr txBox="1"/>
          <p:nvPr/>
        </p:nvSpPr>
        <p:spPr>
          <a:xfrm>
            <a:off x="1490222" y="3787250"/>
            <a:ext cx="1269898" cy="30777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MasterDetail</a:t>
            </a:r>
          </a:p>
        </p:txBody>
      </p:sp>
      <p:sp>
        <p:nvSpPr>
          <p:cNvPr id="23" name="TextBox 22">
            <a:extLst>
              <a:ext uri="{FF2B5EF4-FFF2-40B4-BE49-F238E27FC236}">
                <a16:creationId xmlns:a16="http://schemas.microsoft.com/office/drawing/2014/main" id="{DD3E2DAD-31F1-4646-A8FD-B2AC993AFDE0}"/>
              </a:ext>
            </a:extLst>
          </p:cNvPr>
          <p:cNvSpPr txBox="1"/>
          <p:nvPr/>
        </p:nvSpPr>
        <p:spPr>
          <a:xfrm>
            <a:off x="2828891" y="3787251"/>
            <a:ext cx="1117410" cy="30777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Navigation</a:t>
            </a:r>
          </a:p>
        </p:txBody>
      </p:sp>
      <p:sp>
        <p:nvSpPr>
          <p:cNvPr id="24" name="TextBox 23">
            <a:extLst>
              <a:ext uri="{FF2B5EF4-FFF2-40B4-BE49-F238E27FC236}">
                <a16:creationId xmlns:a16="http://schemas.microsoft.com/office/drawing/2014/main" id="{B5161E7A-337E-4440-A9AE-6EBACB3DC800}"/>
              </a:ext>
            </a:extLst>
          </p:cNvPr>
          <p:cNvSpPr txBox="1"/>
          <p:nvPr/>
        </p:nvSpPr>
        <p:spPr>
          <a:xfrm>
            <a:off x="4188422" y="3787251"/>
            <a:ext cx="958860" cy="30777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Tabbed</a:t>
            </a:r>
          </a:p>
        </p:txBody>
      </p:sp>
      <p:sp>
        <p:nvSpPr>
          <p:cNvPr id="25" name="TextBox 24">
            <a:extLst>
              <a:ext uri="{FF2B5EF4-FFF2-40B4-BE49-F238E27FC236}">
                <a16:creationId xmlns:a16="http://schemas.microsoft.com/office/drawing/2014/main" id="{29CDB7FE-1DDD-4428-A1B5-289EEBD70999}"/>
              </a:ext>
            </a:extLst>
          </p:cNvPr>
          <p:cNvSpPr txBox="1"/>
          <p:nvPr/>
        </p:nvSpPr>
        <p:spPr>
          <a:xfrm>
            <a:off x="5438033" y="3786209"/>
            <a:ext cx="1081710" cy="30777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Carousel</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6" name="Picture 25">
            <a:extLst>
              <a:ext uri="{FF2B5EF4-FFF2-40B4-BE49-F238E27FC236}">
                <a16:creationId xmlns:a16="http://schemas.microsoft.com/office/drawing/2014/main" id="{CA3EFA5D-2A7A-417C-B8C9-0407918AE5D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50195" y="1953974"/>
            <a:ext cx="978428" cy="1711624"/>
          </a:xfrm>
          <a:prstGeom prst="roundRect">
            <a:avLst>
              <a:gd name="adj" fmla="val 9262"/>
            </a:avLst>
          </a:prstGeom>
        </p:spPr>
      </p:pic>
      <p:pic>
        <p:nvPicPr>
          <p:cNvPr id="27" name="Picture 26">
            <a:extLst>
              <a:ext uri="{FF2B5EF4-FFF2-40B4-BE49-F238E27FC236}">
                <a16:creationId xmlns:a16="http://schemas.microsoft.com/office/drawing/2014/main" id="{7D1628E1-3581-46CB-BEDB-C9871BEC458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905789" y="1953974"/>
            <a:ext cx="978428" cy="1711624"/>
          </a:xfrm>
          <a:prstGeom prst="roundRect">
            <a:avLst>
              <a:gd name="adj" fmla="val 9262"/>
            </a:avLst>
          </a:prstGeom>
        </p:spPr>
      </p:pic>
      <p:pic>
        <p:nvPicPr>
          <p:cNvPr id="28" name="Picture 27">
            <a:extLst>
              <a:ext uri="{FF2B5EF4-FFF2-40B4-BE49-F238E27FC236}">
                <a16:creationId xmlns:a16="http://schemas.microsoft.com/office/drawing/2014/main" id="{78C2B84A-09F2-487E-8EC1-CE53BDB7B49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188678" y="1953974"/>
            <a:ext cx="978428" cy="1711624"/>
          </a:xfrm>
          <a:prstGeom prst="roundRect">
            <a:avLst>
              <a:gd name="adj" fmla="val 9262"/>
            </a:avLst>
          </a:prstGeom>
        </p:spPr>
      </p:pic>
      <p:pic>
        <p:nvPicPr>
          <p:cNvPr id="29" name="Picture 28">
            <a:extLst>
              <a:ext uri="{FF2B5EF4-FFF2-40B4-BE49-F238E27FC236}">
                <a16:creationId xmlns:a16="http://schemas.microsoft.com/office/drawing/2014/main" id="{8382B5F3-2D0A-473D-A4D2-A5AF472BAC1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517"/>
          <a:stretch/>
        </p:blipFill>
        <p:spPr>
          <a:xfrm>
            <a:off x="5485215" y="1953974"/>
            <a:ext cx="978428" cy="1711624"/>
          </a:xfrm>
          <a:prstGeom prst="roundRect">
            <a:avLst>
              <a:gd name="adj" fmla="val 9262"/>
            </a:avLst>
          </a:prstGeom>
        </p:spPr>
      </p:pic>
      <p:sp>
        <p:nvSpPr>
          <p:cNvPr id="30" name="Text Placeholder 6">
            <a:extLst>
              <a:ext uri="{FF2B5EF4-FFF2-40B4-BE49-F238E27FC236}">
                <a16:creationId xmlns:a16="http://schemas.microsoft.com/office/drawing/2014/main" id="{64C70233-92BF-4D17-B0AD-C1DFF9B9EBFF}"/>
              </a:ext>
            </a:extLst>
          </p:cNvPr>
          <p:cNvSpPr txBox="1">
            <a:spLocks/>
          </p:cNvSpPr>
          <p:nvPr/>
        </p:nvSpPr>
        <p:spPr>
          <a:xfrm>
            <a:off x="112655" y="1312751"/>
            <a:ext cx="1375979" cy="566117"/>
          </a:xfrm>
          <a:prstGeom prst="rect">
            <a:avLst/>
          </a:prstGeom>
        </p:spPr>
        <p:txBody>
          <a:bodyPr vert="horz" wrap="square" lIns="146304" tIns="23315" rIns="46630" bIns="23315"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1863" fontAlgn="base">
              <a:spcBef>
                <a:spcPct val="0"/>
              </a:spcBef>
              <a:spcAft>
                <a:spcPts val="612"/>
              </a:spcAft>
              <a:buFont typeface="Arial" charset="0"/>
              <a:buNone/>
            </a:pPr>
            <a:r>
              <a:rPr lang="en-US" sz="3200" dirty="0">
                <a:latin typeface="Segoe UI Light" charset="0"/>
                <a:ea typeface="Segoe UI Light" charset="0"/>
                <a:cs typeface="Segoe UI Light" charset="0"/>
              </a:rPr>
              <a:t>Pages</a:t>
            </a:r>
          </a:p>
        </p:txBody>
      </p:sp>
      <p:sp>
        <p:nvSpPr>
          <p:cNvPr id="31" name="TextBox 30">
            <a:extLst>
              <a:ext uri="{FF2B5EF4-FFF2-40B4-BE49-F238E27FC236}">
                <a16:creationId xmlns:a16="http://schemas.microsoft.com/office/drawing/2014/main" id="{35B2CF79-C427-4CBF-B8E1-ED10E8385406}"/>
              </a:ext>
            </a:extLst>
          </p:cNvPr>
          <p:cNvSpPr txBox="1"/>
          <p:nvPr/>
        </p:nvSpPr>
        <p:spPr>
          <a:xfrm>
            <a:off x="561844" y="6305211"/>
            <a:ext cx="670433" cy="23083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Stack</a:t>
            </a:r>
          </a:p>
        </p:txBody>
      </p:sp>
      <p:sp>
        <p:nvSpPr>
          <p:cNvPr id="32" name="TextBox 31">
            <a:extLst>
              <a:ext uri="{FF2B5EF4-FFF2-40B4-BE49-F238E27FC236}">
                <a16:creationId xmlns:a16="http://schemas.microsoft.com/office/drawing/2014/main" id="{F8D86CF9-276C-4F28-A8F6-FFAD179AAFC7}"/>
              </a:ext>
            </a:extLst>
          </p:cNvPr>
          <p:cNvSpPr txBox="1"/>
          <p:nvPr/>
        </p:nvSpPr>
        <p:spPr>
          <a:xfrm>
            <a:off x="1357554" y="6304171"/>
            <a:ext cx="670433" cy="23083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Absolute</a:t>
            </a:r>
          </a:p>
        </p:txBody>
      </p:sp>
      <p:sp>
        <p:nvSpPr>
          <p:cNvPr id="33" name="TextBox 32">
            <a:extLst>
              <a:ext uri="{FF2B5EF4-FFF2-40B4-BE49-F238E27FC236}">
                <a16:creationId xmlns:a16="http://schemas.microsoft.com/office/drawing/2014/main" id="{4119EA75-AEAE-453F-8C01-C5B2E7E802CA}"/>
              </a:ext>
            </a:extLst>
          </p:cNvPr>
          <p:cNvSpPr txBox="1"/>
          <p:nvPr/>
        </p:nvSpPr>
        <p:spPr>
          <a:xfrm>
            <a:off x="2197698" y="6304171"/>
            <a:ext cx="670433" cy="23083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Relative</a:t>
            </a:r>
          </a:p>
        </p:txBody>
      </p:sp>
      <p:sp>
        <p:nvSpPr>
          <p:cNvPr id="34" name="TextBox 33">
            <a:extLst>
              <a:ext uri="{FF2B5EF4-FFF2-40B4-BE49-F238E27FC236}">
                <a16:creationId xmlns:a16="http://schemas.microsoft.com/office/drawing/2014/main" id="{AD251A78-09C4-4A68-8006-E12050FF7465}"/>
              </a:ext>
            </a:extLst>
          </p:cNvPr>
          <p:cNvSpPr txBox="1"/>
          <p:nvPr/>
        </p:nvSpPr>
        <p:spPr>
          <a:xfrm>
            <a:off x="3047795" y="6304171"/>
            <a:ext cx="670433" cy="23083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Grid</a:t>
            </a:r>
          </a:p>
        </p:txBody>
      </p:sp>
      <p:sp>
        <p:nvSpPr>
          <p:cNvPr id="35" name="TextBox 34">
            <a:extLst>
              <a:ext uri="{FF2B5EF4-FFF2-40B4-BE49-F238E27FC236}">
                <a16:creationId xmlns:a16="http://schemas.microsoft.com/office/drawing/2014/main" id="{C4CFFB3A-734A-455F-ADA7-0481709D3B5B}"/>
              </a:ext>
            </a:extLst>
          </p:cNvPr>
          <p:cNvSpPr txBox="1"/>
          <p:nvPr/>
        </p:nvSpPr>
        <p:spPr>
          <a:xfrm>
            <a:off x="3726468" y="6303127"/>
            <a:ext cx="846890" cy="23083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ContentView</a:t>
            </a:r>
            <a:endParaRPr kumimoji="0" lang="en-US" sz="9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511F3F81-008E-4DD7-A04B-DA23697889E5}"/>
              </a:ext>
            </a:extLst>
          </p:cNvPr>
          <p:cNvSpPr txBox="1"/>
          <p:nvPr/>
        </p:nvSpPr>
        <p:spPr>
          <a:xfrm>
            <a:off x="4675077" y="6303130"/>
            <a:ext cx="759588" cy="23083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ScrollView</a:t>
            </a:r>
            <a:endParaRPr kumimoji="0" lang="en-US" sz="9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0D58B49F-F533-49E6-A43D-8BE1CCFF632C}"/>
              </a:ext>
            </a:extLst>
          </p:cNvPr>
          <p:cNvSpPr txBox="1"/>
          <p:nvPr/>
        </p:nvSpPr>
        <p:spPr>
          <a:xfrm>
            <a:off x="5624633" y="6305210"/>
            <a:ext cx="670433" cy="23083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Frame</a:t>
            </a:r>
          </a:p>
        </p:txBody>
      </p:sp>
      <p:pic>
        <p:nvPicPr>
          <p:cNvPr id="38" name="Picture 37">
            <a:extLst>
              <a:ext uri="{FF2B5EF4-FFF2-40B4-BE49-F238E27FC236}">
                <a16:creationId xmlns:a16="http://schemas.microsoft.com/office/drawing/2014/main" id="{F7E4110A-6B29-4F10-B6E3-A9F5CD89E3A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32724" y="5062250"/>
            <a:ext cx="686102" cy="1190748"/>
          </a:xfrm>
          <a:prstGeom prst="roundRect">
            <a:avLst>
              <a:gd name="adj" fmla="val 7780"/>
            </a:avLst>
          </a:prstGeom>
        </p:spPr>
      </p:pic>
      <p:pic>
        <p:nvPicPr>
          <p:cNvPr id="39" name="Picture 38">
            <a:extLst>
              <a:ext uri="{FF2B5EF4-FFF2-40B4-BE49-F238E27FC236}">
                <a16:creationId xmlns:a16="http://schemas.microsoft.com/office/drawing/2014/main" id="{C536FD29-86F8-400B-9593-06CAED91E9B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358231" y="5062250"/>
            <a:ext cx="686102" cy="1190748"/>
          </a:xfrm>
          <a:prstGeom prst="roundRect">
            <a:avLst>
              <a:gd name="adj" fmla="val 9031"/>
            </a:avLst>
          </a:prstGeom>
        </p:spPr>
      </p:pic>
      <p:pic>
        <p:nvPicPr>
          <p:cNvPr id="40" name="Picture 39">
            <a:extLst>
              <a:ext uri="{FF2B5EF4-FFF2-40B4-BE49-F238E27FC236}">
                <a16:creationId xmlns:a16="http://schemas.microsoft.com/office/drawing/2014/main" id="{283A94AC-DE44-4627-8E9A-11BDDEFCAAA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177728" y="5062250"/>
            <a:ext cx="686102" cy="1190748"/>
          </a:xfrm>
          <a:prstGeom prst="roundRect">
            <a:avLst>
              <a:gd name="adj" fmla="val 9031"/>
            </a:avLst>
          </a:prstGeom>
        </p:spPr>
      </p:pic>
      <p:pic>
        <p:nvPicPr>
          <p:cNvPr id="41" name="Picture 40">
            <a:extLst>
              <a:ext uri="{FF2B5EF4-FFF2-40B4-BE49-F238E27FC236}">
                <a16:creationId xmlns:a16="http://schemas.microsoft.com/office/drawing/2014/main" id="{72515F35-2DC5-4086-80F8-DF7ED9AA729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040366" y="5062250"/>
            <a:ext cx="686102" cy="1190748"/>
          </a:xfrm>
          <a:prstGeom prst="roundRect">
            <a:avLst>
              <a:gd name="adj" fmla="val 9031"/>
            </a:avLst>
          </a:prstGeom>
        </p:spPr>
      </p:pic>
      <p:pic>
        <p:nvPicPr>
          <p:cNvPr id="47" name="Picture 46">
            <a:extLst>
              <a:ext uri="{FF2B5EF4-FFF2-40B4-BE49-F238E27FC236}">
                <a16:creationId xmlns:a16="http://schemas.microsoft.com/office/drawing/2014/main" id="{85F35267-D6B9-409B-ACEC-62E806CD2F43}"/>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852175" y="5062250"/>
            <a:ext cx="686102" cy="1190748"/>
          </a:xfrm>
          <a:prstGeom prst="roundRect">
            <a:avLst>
              <a:gd name="adj" fmla="val 9031"/>
            </a:avLst>
          </a:prstGeom>
        </p:spPr>
      </p:pic>
      <p:pic>
        <p:nvPicPr>
          <p:cNvPr id="55" name="Picture 54">
            <a:extLst>
              <a:ext uri="{FF2B5EF4-FFF2-40B4-BE49-F238E27FC236}">
                <a16:creationId xmlns:a16="http://schemas.microsoft.com/office/drawing/2014/main" id="{D3401E31-EE30-46A5-B091-A39D3ADD5271}"/>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727341" y="5062250"/>
            <a:ext cx="686102" cy="1190748"/>
          </a:xfrm>
          <a:prstGeom prst="roundRect">
            <a:avLst>
              <a:gd name="adj" fmla="val 9031"/>
            </a:avLst>
          </a:prstGeom>
        </p:spPr>
      </p:pic>
      <p:pic>
        <p:nvPicPr>
          <p:cNvPr id="58" name="Picture 57">
            <a:extLst>
              <a:ext uri="{FF2B5EF4-FFF2-40B4-BE49-F238E27FC236}">
                <a16:creationId xmlns:a16="http://schemas.microsoft.com/office/drawing/2014/main" id="{DBFF4462-A762-4356-9610-E49C9B2216A9}"/>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r="-317"/>
          <a:stretch/>
        </p:blipFill>
        <p:spPr>
          <a:xfrm>
            <a:off x="5585637" y="5062250"/>
            <a:ext cx="686102" cy="1190748"/>
          </a:xfrm>
          <a:prstGeom prst="roundRect">
            <a:avLst>
              <a:gd name="adj" fmla="val 9031"/>
            </a:avLst>
          </a:prstGeom>
        </p:spPr>
      </p:pic>
      <p:sp>
        <p:nvSpPr>
          <p:cNvPr id="59" name="Text Placeholder 6">
            <a:extLst>
              <a:ext uri="{FF2B5EF4-FFF2-40B4-BE49-F238E27FC236}">
                <a16:creationId xmlns:a16="http://schemas.microsoft.com/office/drawing/2014/main" id="{B49A031A-B7EE-4D60-A05A-4314256CB78C}"/>
              </a:ext>
            </a:extLst>
          </p:cNvPr>
          <p:cNvSpPr txBox="1">
            <a:spLocks/>
          </p:cNvSpPr>
          <p:nvPr/>
        </p:nvSpPr>
        <p:spPr>
          <a:xfrm>
            <a:off x="108853" y="4379735"/>
            <a:ext cx="11031560" cy="574675"/>
          </a:xfrm>
          <a:prstGeom prst="rect">
            <a:avLst/>
          </a:prstGeom>
        </p:spPr>
        <p:txBody>
          <a:bodyPr vert="horz" lIns="146304" tIns="23315" rIns="46630" bIns="23315" rtlCol="0">
            <a:noAutofit/>
          </a:bodyPr>
          <a:lstStyle>
            <a:lvl1pPr marL="0" indent="0" algn="l" defTabSz="931863" rtl="0" eaLnBrk="1" fontAlgn="base" latinLnBrk="0" hangingPunct="1">
              <a:lnSpc>
                <a:spcPct val="90000"/>
              </a:lnSpc>
              <a:spcBef>
                <a:spcPct val="0"/>
              </a:spcBef>
              <a:spcAft>
                <a:spcPts val="612"/>
              </a:spcAft>
              <a:buSzPct val="90000"/>
              <a:buFont typeface="Arial" charset="0"/>
              <a:buNone/>
              <a:defRPr lang="en-US" sz="5400" b="0" i="0" kern="1200" dirty="0">
                <a:solidFill>
                  <a:srgbClr val="68217A"/>
                </a:solidFill>
                <a:latin typeface="Segoe UI Light" panose="020B0502040204020203" pitchFamily="34" charset="0"/>
                <a:ea typeface="ＭＳ Ｐゴシック" charset="0"/>
                <a:cs typeface="+mn-cs"/>
              </a:defRPr>
            </a:lvl1pPr>
            <a:lvl2pPr marL="0" indent="0" algn="l" defTabSz="914400" rtl="0" eaLnBrk="1" latinLnBrk="0" hangingPunct="1">
              <a:lnSpc>
                <a:spcPct val="100000"/>
              </a:lnSpc>
              <a:spcBef>
                <a:spcPts val="500"/>
              </a:spcBef>
              <a:buFont typeface="Arial"/>
              <a:buNone/>
              <a:tabLst/>
              <a:defRPr lang="en-US" sz="6216" b="0" i="0" kern="1200" smtClean="0">
                <a:solidFill>
                  <a:schemeClr val="bg1"/>
                </a:solidFill>
                <a:latin typeface="+mj-lt"/>
                <a:ea typeface="+mn-ea"/>
                <a:cs typeface="+mn-cs"/>
              </a:defRPr>
            </a:lvl2pPr>
            <a:lvl3pPr marL="0" indent="0" algn="l" defTabSz="914400" rtl="0" eaLnBrk="1" latinLnBrk="0" hangingPunct="1">
              <a:lnSpc>
                <a:spcPct val="100000"/>
              </a:lnSpc>
              <a:spcBef>
                <a:spcPts val="500"/>
              </a:spcBef>
              <a:buFont typeface=".AppleSystemUIFont" charset="0"/>
              <a:buNone/>
              <a:tabLst/>
              <a:defRPr lang="en-US" sz="6216" b="0" i="0" kern="1200" smtClean="0">
                <a:solidFill>
                  <a:schemeClr val="bg1"/>
                </a:solidFill>
                <a:latin typeface="+mj-lt"/>
                <a:ea typeface="+mn-ea"/>
                <a:cs typeface="+mn-cs"/>
              </a:defRPr>
            </a:lvl3pPr>
            <a:lvl4pPr marL="0" indent="0" algn="l" defTabSz="914400" rtl="0" eaLnBrk="1" latinLnBrk="0" hangingPunct="1">
              <a:lnSpc>
                <a:spcPct val="100000"/>
              </a:lnSpc>
              <a:spcBef>
                <a:spcPts val="500"/>
              </a:spcBef>
              <a:buFont typeface="Arial"/>
              <a:buNone/>
              <a:tabLst/>
              <a:defRPr lang="en-US" sz="6216" b="0" i="0" kern="1200" smtClean="0">
                <a:solidFill>
                  <a:schemeClr val="bg1"/>
                </a:solidFill>
                <a:latin typeface="+mj-lt"/>
                <a:ea typeface="+mn-ea"/>
                <a:cs typeface="+mn-cs"/>
              </a:defRPr>
            </a:lvl4pPr>
            <a:lvl5pPr marL="0" indent="0" algn="l" defTabSz="914400" rtl="0" eaLnBrk="1" latinLnBrk="0" hangingPunct="1">
              <a:lnSpc>
                <a:spcPct val="100000"/>
              </a:lnSpc>
              <a:spcBef>
                <a:spcPts val="500"/>
              </a:spcBef>
              <a:buFont typeface="Arial"/>
              <a:buNone/>
              <a:tabLst/>
              <a:defRPr lang="en-US" sz="6216" b="0" i="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0"/>
              </a:spcBef>
              <a:spcAft>
                <a:spcPts val="612"/>
              </a:spcAft>
              <a:buClrTx/>
              <a:buSzPct val="90000"/>
              <a:buFont typeface="Arial" charset="0"/>
              <a:buNone/>
              <a:tabLst/>
              <a:defRPr/>
            </a:pPr>
            <a:r>
              <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charset="0"/>
                <a:ea typeface="Segoe UI Light" charset="0"/>
                <a:cs typeface="Segoe UI Light" charset="0"/>
              </a:rPr>
              <a:t>Layouts</a:t>
            </a:r>
          </a:p>
        </p:txBody>
      </p:sp>
    </p:spTree>
    <p:extLst>
      <p:ext uri="{BB962C8B-B14F-4D97-AF65-F5344CB8AC3E}">
        <p14:creationId xmlns:p14="http://schemas.microsoft.com/office/powerpoint/2010/main" val="3609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5AEDAF-88A0-4C11-B2AB-E9FB69F3E1F7}"/>
              </a:ext>
            </a:extLst>
          </p:cNvPr>
          <p:cNvSpPr>
            <a:spLocks noGrp="1"/>
          </p:cNvSpPr>
          <p:nvPr>
            <p:ph type="title"/>
          </p:nvPr>
        </p:nvSpPr>
        <p:spPr>
          <a:xfrm>
            <a:off x="274639" y="-21615"/>
            <a:ext cx="11889564" cy="917575"/>
          </a:xfrm>
        </p:spPr>
        <p:txBody>
          <a:bodyPr/>
          <a:lstStyle/>
          <a:p>
            <a:r>
              <a:rPr lang="ru-RU" dirty="0"/>
              <a:t>Программа мероприятия</a:t>
            </a:r>
            <a:br>
              <a:rPr lang="ru-RU" dirty="0"/>
            </a:br>
            <a:endParaRPr lang="ru-RU" dirty="0"/>
          </a:p>
        </p:txBody>
      </p:sp>
      <p:pic>
        <p:nvPicPr>
          <p:cNvPr id="8" name="Picture 7">
            <a:extLst>
              <a:ext uri="{FF2B5EF4-FFF2-40B4-BE49-F238E27FC236}">
                <a16:creationId xmlns:a16="http://schemas.microsoft.com/office/drawing/2014/main" id="{D8902A3F-C85C-4456-AD9C-2EE0A60583E0}"/>
              </a:ext>
            </a:extLst>
          </p:cNvPr>
          <p:cNvPicPr>
            <a:picLocks noChangeAspect="1"/>
          </p:cNvPicPr>
          <p:nvPr/>
        </p:nvPicPr>
        <p:blipFill>
          <a:blip r:embed="rId3"/>
          <a:stretch>
            <a:fillRect/>
          </a:stretch>
        </p:blipFill>
        <p:spPr>
          <a:xfrm>
            <a:off x="427037" y="830262"/>
            <a:ext cx="9654847" cy="6012117"/>
          </a:xfrm>
          <a:prstGeom prst="rect">
            <a:avLst/>
          </a:prstGeom>
        </p:spPr>
      </p:pic>
    </p:spTree>
    <p:extLst>
      <p:ext uri="{BB962C8B-B14F-4D97-AF65-F5344CB8AC3E}">
        <p14:creationId xmlns:p14="http://schemas.microsoft.com/office/powerpoint/2010/main" val="326489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882" y="1594450"/>
            <a:ext cx="12434711" cy="54000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 name="Group 1"/>
          <p:cNvGrpSpPr/>
          <p:nvPr/>
        </p:nvGrpSpPr>
        <p:grpSpPr>
          <a:xfrm>
            <a:off x="902377" y="2790200"/>
            <a:ext cx="10214535" cy="2963710"/>
            <a:chOff x="388937" y="2881510"/>
            <a:chExt cx="11658598" cy="338270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3" name="Title 2"/>
          <p:cNvSpPr>
            <a:spLocks noGrp="1"/>
          </p:cNvSpPr>
          <p:nvPr>
            <p:ph type="title"/>
          </p:nvPr>
        </p:nvSpPr>
        <p:spPr/>
        <p:txBody>
          <a:bodyPr/>
          <a:lstStyle/>
          <a:p>
            <a:r>
              <a:rPr lang="en-US" dirty="0" err="1"/>
              <a:t>Xamarin.Forms</a:t>
            </a:r>
            <a:r>
              <a:rPr lang="en-US" dirty="0"/>
              <a:t> </a:t>
            </a:r>
            <a:r>
              <a:rPr lang="ru-RU" dirty="0"/>
              <a:t>экосистема</a:t>
            </a:r>
            <a:endParaRPr lang="en-US" dirty="0"/>
          </a:p>
        </p:txBody>
      </p:sp>
    </p:spTree>
    <p:extLst>
      <p:ext uri="{BB962C8B-B14F-4D97-AF65-F5344CB8AC3E}">
        <p14:creationId xmlns:p14="http://schemas.microsoft.com/office/powerpoint/2010/main" val="178130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3922823" y="3320383"/>
            <a:ext cx="4590827" cy="694846"/>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02" rtl="0" eaLnBrk="1" fontAlgn="base" latinLnBrk="0" hangingPunct="1">
              <a:lnSpc>
                <a:spcPct val="100000"/>
              </a:lnSpc>
              <a:spcBef>
                <a:spcPct val="0"/>
              </a:spcBef>
              <a:spcAft>
                <a:spcPct val="0"/>
              </a:spcAft>
              <a:buClrTx/>
              <a:buSzTx/>
              <a:buFontTx/>
              <a:buNone/>
              <a:tabLst/>
              <a:defRPr/>
            </a:pPr>
            <a:r>
              <a:rPr kumimoji="0" lang="en-US" sz="2448" b="0" i="0" u="none" strike="noStrike" kern="0" cap="none" spc="0" normalizeH="0" baseline="0" noProof="0" dirty="0" err="1">
                <a:ln>
                  <a:noFill/>
                </a:ln>
                <a:solidFill>
                  <a:srgbClr val="FFFFFF"/>
                </a:solidFill>
                <a:effectLst/>
                <a:uLnTx/>
                <a:uFillTx/>
                <a:latin typeface="Segoe UI Light" charset="0"/>
                <a:ea typeface="Segoe UI Light" charset="0"/>
                <a:cs typeface="Segoe UI Light" charset="0"/>
              </a:rPr>
              <a:t>Xamarin.Forms</a:t>
            </a:r>
            <a:endParaRPr kumimoji="0" lang="en-US" sz="2448"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ru-RU" dirty="0"/>
              <a:t>Встраивание </a:t>
            </a:r>
            <a:r>
              <a:rPr lang="en-US" dirty="0" err="1"/>
              <a:t>Xamarin.Forms</a:t>
            </a:r>
            <a:endParaRPr lang="en-US" sz="4000" dirty="0">
              <a:gradFill>
                <a:gsLst>
                  <a:gs pos="10101">
                    <a:schemeClr val="tx1"/>
                  </a:gs>
                  <a:gs pos="54000">
                    <a:schemeClr val="tx1"/>
                  </a:gs>
                </a:gsLst>
                <a:lin ang="5400000" scaled="0"/>
              </a:gradFill>
            </a:endParaRPr>
          </a:p>
        </p:txBody>
      </p:sp>
      <p:sp>
        <p:nvSpPr>
          <p:cNvPr id="4" name="Rectangle 3"/>
          <p:cNvSpPr/>
          <p:nvPr/>
        </p:nvSpPr>
        <p:spPr bwMode="auto">
          <a:xfrm>
            <a:off x="3922823" y="4689577"/>
            <a:ext cx="4590827" cy="214508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02" rtl="0" eaLnBrk="1" fontAlgn="base" latinLnBrk="0" hangingPunct="1">
              <a:lnSpc>
                <a:spcPct val="100000"/>
              </a:lnSpc>
              <a:spcBef>
                <a:spcPct val="0"/>
              </a:spcBef>
              <a:spcAft>
                <a:spcPct val="0"/>
              </a:spcAft>
              <a:buClrTx/>
              <a:buSzTx/>
              <a:buFontTx/>
              <a:buNone/>
              <a:tabLst/>
              <a:defRPr/>
            </a:pPr>
            <a:r>
              <a:rPr lang="ru-RU" sz="3264" kern="0" dirty="0">
                <a:solidFill>
                  <a:srgbClr val="FFFFFF"/>
                </a:solidFill>
                <a:latin typeface="Segoe UI Light"/>
              </a:rPr>
              <a:t>Общая</a:t>
            </a:r>
            <a:r>
              <a:rPr kumimoji="0" lang="en-US" sz="3264" b="0" i="0" u="none" strike="noStrike" kern="0" cap="none" spc="0" normalizeH="0" baseline="0" noProof="0" dirty="0">
                <a:ln>
                  <a:noFill/>
                </a:ln>
                <a:solidFill>
                  <a:srgbClr val="FFFFFF"/>
                </a:solidFill>
                <a:effectLst/>
                <a:uLnTx/>
                <a:uFillTx/>
                <a:latin typeface="Segoe UI Light"/>
                <a:ea typeface="+mn-ea"/>
                <a:cs typeface="+mn-cs"/>
              </a:rPr>
              <a:t> C# </a:t>
            </a:r>
            <a:r>
              <a:rPr lang="ru-RU" sz="3264" kern="0" dirty="0">
                <a:solidFill>
                  <a:srgbClr val="FFFFFF"/>
                </a:solidFill>
                <a:latin typeface="Segoe UI Light"/>
              </a:rPr>
              <a:t>л</a:t>
            </a:r>
            <a:r>
              <a:rPr kumimoji="0" lang="ru-RU" sz="3264" b="0" i="0" u="none" strike="noStrike" kern="0" cap="none" spc="0" normalizeH="0" baseline="0" noProof="0" dirty="0" err="1">
                <a:ln>
                  <a:noFill/>
                </a:ln>
                <a:solidFill>
                  <a:srgbClr val="FFFFFF"/>
                </a:solidFill>
                <a:effectLst/>
                <a:uLnTx/>
                <a:uFillTx/>
                <a:latin typeface="Segoe UI Light"/>
                <a:ea typeface="+mn-ea"/>
                <a:cs typeface="+mn-cs"/>
              </a:rPr>
              <a:t>огика</a:t>
            </a:r>
            <a:endParaRPr kumimoji="0" lang="en-US" sz="3264"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 name="Rectangle 4"/>
          <p:cNvSpPr/>
          <p:nvPr/>
        </p:nvSpPr>
        <p:spPr bwMode="auto">
          <a:xfrm>
            <a:off x="7016989" y="4078465"/>
            <a:ext cx="1496662" cy="570133"/>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26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Windows C#</a:t>
            </a:r>
          </a:p>
        </p:txBody>
      </p:sp>
      <p:sp>
        <p:nvSpPr>
          <p:cNvPr id="6" name="Rectangle 5"/>
          <p:cNvSpPr/>
          <p:nvPr/>
        </p:nvSpPr>
        <p:spPr bwMode="auto">
          <a:xfrm>
            <a:off x="5468612" y="4078465"/>
            <a:ext cx="1490285" cy="570133"/>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26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Android C#</a:t>
            </a:r>
          </a:p>
        </p:txBody>
      </p:sp>
      <p:sp>
        <p:nvSpPr>
          <p:cNvPr id="7" name="Rectangle 6"/>
          <p:cNvSpPr/>
          <p:nvPr/>
        </p:nvSpPr>
        <p:spPr bwMode="auto">
          <a:xfrm>
            <a:off x="3922823" y="4078465"/>
            <a:ext cx="1493442" cy="570133"/>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265"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iOS C#</a:t>
            </a:r>
          </a:p>
        </p:txBody>
      </p:sp>
      <p:grpSp>
        <p:nvGrpSpPr>
          <p:cNvPr id="9" name="Group 8"/>
          <p:cNvGrpSpPr/>
          <p:nvPr/>
        </p:nvGrpSpPr>
        <p:grpSpPr>
          <a:xfrm>
            <a:off x="5941641" y="3389584"/>
            <a:ext cx="556444" cy="556444"/>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5" tIns="91415" rIns="34284" bIns="34284" rtlCol="0" anchor="b" anchorCtr="0"/>
            <a:lstStyle/>
            <a:p>
              <a:pPr marL="0" marR="0" lvl="0" indent="0" algn="ctr" defTabSz="9322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456309" y="3398384"/>
            <a:ext cx="556444" cy="556444"/>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5" tIns="91415" rIns="34284" bIns="34284" rtlCol="0" anchor="b" anchorCtr="0"/>
            <a:lstStyle/>
            <a:p>
              <a:pPr marL="0" marR="0" lvl="0" indent="0" algn="ctr" defTabSz="9322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426973" y="3389584"/>
            <a:ext cx="556444" cy="556444"/>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5" tIns="91415" rIns="34284" bIns="34284" rtlCol="0" anchor="b" anchorCtr="0"/>
            <a:lstStyle/>
            <a:p>
              <a:pPr marL="0" marR="0" lvl="0" indent="0" algn="ctr" defTabSz="9322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 Placeholder 2"/>
          <p:cNvSpPr>
            <a:spLocks noGrp="1"/>
          </p:cNvSpPr>
          <p:nvPr>
            <p:ph type="body" sz="quarter" idx="4294967295"/>
          </p:nvPr>
        </p:nvSpPr>
        <p:spPr>
          <a:xfrm>
            <a:off x="275481" y="1135397"/>
            <a:ext cx="11885514" cy="1169551"/>
          </a:xfrm>
        </p:spPr>
        <p:txBody>
          <a:bodyPr/>
          <a:lstStyle/>
          <a:p>
            <a:r>
              <a:rPr lang="ru-RU" sz="3200" dirty="0"/>
              <a:t>Встраивание страницы</a:t>
            </a:r>
            <a:r>
              <a:rPr lang="en-US" sz="3200" dirty="0"/>
              <a:t> </a:t>
            </a:r>
            <a:r>
              <a:rPr lang="en-US" sz="3200" dirty="0" err="1"/>
              <a:t>Xamarin.Forms</a:t>
            </a:r>
            <a:r>
              <a:rPr lang="en-US" sz="3200" dirty="0"/>
              <a:t> </a:t>
            </a:r>
            <a:r>
              <a:rPr lang="ru-RU" sz="3200" dirty="0"/>
              <a:t>в </a:t>
            </a:r>
            <a:r>
              <a:rPr lang="en-US" sz="3200" dirty="0"/>
              <a:t>Xamarin Native App</a:t>
            </a:r>
          </a:p>
          <a:p>
            <a:r>
              <a:rPr lang="ru-RU" sz="3200" dirty="0"/>
              <a:t>Полная поддержка </a:t>
            </a:r>
            <a:r>
              <a:rPr lang="en-US" sz="3200" dirty="0" err="1"/>
              <a:t>DependencyService</a:t>
            </a:r>
            <a:r>
              <a:rPr lang="en-US" sz="3200" dirty="0"/>
              <a:t> </a:t>
            </a:r>
            <a:r>
              <a:rPr lang="ru-RU" sz="3200" dirty="0"/>
              <a:t>и</a:t>
            </a:r>
            <a:r>
              <a:rPr lang="en-US" sz="3200" dirty="0"/>
              <a:t> </a:t>
            </a:r>
            <a:r>
              <a:rPr lang="en-US" sz="3200" dirty="0" err="1"/>
              <a:t>MessagingCenter</a:t>
            </a:r>
            <a:endParaRPr lang="en-US" sz="3200" dirty="0"/>
          </a:p>
        </p:txBody>
      </p:sp>
    </p:spTree>
    <p:extLst>
      <p:ext uri="{BB962C8B-B14F-4D97-AF65-F5344CB8AC3E}">
        <p14:creationId xmlns:p14="http://schemas.microsoft.com/office/powerpoint/2010/main" val="427748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xEl>
                                              <p:pRg st="1" end="1"/>
                                            </p:txEl>
                                          </p:spTgt>
                                        </p:tgtEl>
                                        <p:attrNameLst>
                                          <p:attrName>style.visibility</p:attrName>
                                        </p:attrNameLst>
                                      </p:cBhvr>
                                      <p:to>
                                        <p:strVal val="visible"/>
                                      </p:to>
                                    </p:set>
                                  </p:childTnLst>
                                </p:cTn>
                              </p:par>
                            </p:childTnLst>
                          </p:cTn>
                        </p:par>
                        <p:par>
                          <p:cTn id="10" fill="hold">
                            <p:stCondLst>
                              <p:cond delay="0"/>
                            </p:stCondLst>
                            <p:childTnLst>
                              <p:par>
                                <p:cTn id="11" presetID="64" presetClass="path" presetSubtype="0" accel="50000" decel="50000" fill="hold" nodeType="afterEffect">
                                  <p:stCondLst>
                                    <p:cond delay="0"/>
                                  </p:stCondLst>
                                  <p:childTnLst>
                                    <p:animMotion origin="layout" path="M 4.20475E-6 2.30141E-6 L 4.20475E-6 -0.11553 " pathEditMode="relative" rAng="0" ptsTypes="AA">
                                      <p:cBhvr>
                                        <p:cTn id="12" dur="2000" fill="hold"/>
                                        <p:tgtEl>
                                          <p:spTgt spid="17"/>
                                        </p:tgtEl>
                                        <p:attrNameLst>
                                          <p:attrName>ppt_x</p:attrName>
                                          <p:attrName>ppt_y</p:attrName>
                                        </p:attrNameLst>
                                      </p:cBhvr>
                                      <p:rCtr x="0" y="-5788"/>
                                    </p:animMotion>
                                  </p:childTnLst>
                                </p:cTn>
                              </p:par>
                              <p:par>
                                <p:cTn id="13" presetID="64" presetClass="path" presetSubtype="0" accel="50000" decel="50000" fill="hold" nodeType="withEffect">
                                  <p:stCondLst>
                                    <p:cond delay="0"/>
                                  </p:stCondLst>
                                  <p:childTnLst>
                                    <p:animMotion origin="layout" path="M -3.14016E-7 2.30141E-6 L -3.14016E-7 -0.11553 " pathEditMode="relative" rAng="0" ptsTypes="AA">
                                      <p:cBhvr>
                                        <p:cTn id="14" dur="2000" fill="hold"/>
                                        <p:tgtEl>
                                          <p:spTgt spid="9"/>
                                        </p:tgtEl>
                                        <p:attrNameLst>
                                          <p:attrName>ppt_x</p:attrName>
                                          <p:attrName>ppt_y</p:attrName>
                                        </p:attrNameLst>
                                      </p:cBhvr>
                                      <p:rCtr x="0" y="-5788"/>
                                    </p:animMotion>
                                  </p:childTnLst>
                                </p:cTn>
                              </p:par>
                              <p:par>
                                <p:cTn id="15" presetID="64" presetClass="path" presetSubtype="0" accel="50000" decel="50000" fill="hold" nodeType="withEffect">
                                  <p:stCondLst>
                                    <p:cond delay="0"/>
                                  </p:stCondLst>
                                  <p:childTnLst>
                                    <p:animMotion origin="layout" path="M 2.81593E-6 5.22015E-7 L 2.81593E-6 -0.11689 " pathEditMode="relative" rAng="0" ptsTypes="AA">
                                      <p:cBhvr>
                                        <p:cTn id="16" dur="2000" fill="hold"/>
                                        <p:tgtEl>
                                          <p:spTgt spid="12"/>
                                        </p:tgtEl>
                                        <p:attrNameLst>
                                          <p:attrName>ppt_x</p:attrName>
                                          <p:attrName>ppt_y</p:attrName>
                                        </p:attrNameLst>
                                      </p:cBhvr>
                                      <p:rCtr x="0" y="-5856"/>
                                    </p:animMotion>
                                  </p:childTnLst>
                                </p:cTn>
                              </p:par>
                              <p:par>
                                <p:cTn id="17" presetID="53" presetClass="entr" presetSubtype="16" fill="hold" grpId="0" nodeType="withEffect">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7621-CCC0-44B9-B664-BDE72456A919}"/>
              </a:ext>
            </a:extLst>
          </p:cNvPr>
          <p:cNvSpPr>
            <a:spLocks noGrp="1"/>
          </p:cNvSpPr>
          <p:nvPr>
            <p:ph type="title"/>
          </p:nvPr>
        </p:nvSpPr>
        <p:spPr>
          <a:xfrm>
            <a:off x="275482" y="295730"/>
            <a:ext cx="11887878" cy="917444"/>
          </a:xfrm>
        </p:spPr>
        <p:txBody>
          <a:bodyPr/>
          <a:lstStyle/>
          <a:p>
            <a:r>
              <a:rPr lang="ru-RU" dirty="0"/>
              <a:t>Примеры приложений </a:t>
            </a:r>
            <a:r>
              <a:rPr lang="en-US" dirty="0"/>
              <a:t>Xamarin Forms</a:t>
            </a:r>
          </a:p>
        </p:txBody>
      </p:sp>
      <p:sp>
        <p:nvSpPr>
          <p:cNvPr id="4" name="Rectangle 3">
            <a:extLst>
              <a:ext uri="{FF2B5EF4-FFF2-40B4-BE49-F238E27FC236}">
                <a16:creationId xmlns:a16="http://schemas.microsoft.com/office/drawing/2014/main" id="{A8FBE5A0-2C59-467D-A0FC-2F876239819B}"/>
              </a:ext>
            </a:extLst>
          </p:cNvPr>
          <p:cNvSpPr/>
          <p:nvPr/>
        </p:nvSpPr>
        <p:spPr>
          <a:xfrm>
            <a:off x="1179300" y="3772552"/>
            <a:ext cx="3328067" cy="523220"/>
          </a:xfrm>
          <a:prstGeom prst="rect">
            <a:avLst/>
          </a:prstGeom>
        </p:spPr>
        <p:txBody>
          <a:bodyPr wrap="square">
            <a:spAutoFit/>
          </a:bodyPr>
          <a:lstStyle/>
          <a:p>
            <a:pPr algn="ctr" defTabSz="932563"/>
            <a:r>
              <a:rPr lang="ru-RU" sz="2800" b="1" dirty="0" err="1">
                <a:solidFill>
                  <a:srgbClr val="353535"/>
                </a:solidFill>
                <a:latin typeface="Segoe UI Semilight"/>
              </a:rPr>
              <a:t>Инстамарт</a:t>
            </a:r>
            <a:endParaRPr lang="en-US" sz="2800" b="1" dirty="0">
              <a:solidFill>
                <a:srgbClr val="353535"/>
              </a:solidFill>
              <a:latin typeface="Segoe UI Semilight"/>
            </a:endParaRPr>
          </a:p>
        </p:txBody>
      </p:sp>
      <p:pic>
        <p:nvPicPr>
          <p:cNvPr id="1026" name="Picture 2" descr="Снимок экрана iPhone 1">
            <a:extLst>
              <a:ext uri="{FF2B5EF4-FFF2-40B4-BE49-F238E27FC236}">
                <a16:creationId xmlns:a16="http://schemas.microsoft.com/office/drawing/2014/main" id="{B97DDF51-FCF1-4130-8323-5EC0F05E090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5637" y="1321731"/>
            <a:ext cx="1339432" cy="2378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Снимок экрана iPhone 3">
            <a:extLst>
              <a:ext uri="{FF2B5EF4-FFF2-40B4-BE49-F238E27FC236}">
                <a16:creationId xmlns:a16="http://schemas.microsoft.com/office/drawing/2014/main" id="{4C7E608D-8FD5-4002-BEF8-4EC1BBB8F2E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70337" y="1301763"/>
            <a:ext cx="1345994" cy="23898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Снимок экрана iPhone 4">
            <a:extLst>
              <a:ext uri="{FF2B5EF4-FFF2-40B4-BE49-F238E27FC236}">
                <a16:creationId xmlns:a16="http://schemas.microsoft.com/office/drawing/2014/main" id="{B66A0C54-1DC4-4DD3-91CE-ED069EFAE00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1599" y="1301763"/>
            <a:ext cx="1345994" cy="23898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6A1C545-6D96-44DE-8B1E-215C598C2C20}"/>
              </a:ext>
            </a:extLst>
          </p:cNvPr>
          <p:cNvSpPr/>
          <p:nvPr/>
        </p:nvSpPr>
        <p:spPr>
          <a:xfrm>
            <a:off x="7632616" y="3800148"/>
            <a:ext cx="2986794" cy="816149"/>
          </a:xfrm>
          <a:prstGeom prst="rect">
            <a:avLst/>
          </a:prstGeom>
        </p:spPr>
        <p:txBody>
          <a:bodyPr wrap="none">
            <a:spAutoFit/>
          </a:bodyPr>
          <a:lstStyle/>
          <a:p>
            <a:pPr algn="ctr" defTabSz="932563"/>
            <a:r>
              <a:rPr lang="ru-RU" sz="2800" b="1" dirty="0">
                <a:solidFill>
                  <a:srgbClr val="353535"/>
                </a:solidFill>
                <a:latin typeface="Segoe UI Semilight"/>
              </a:rPr>
              <a:t>Узнай Москву</a:t>
            </a:r>
          </a:p>
          <a:p>
            <a:pPr algn="ctr" defTabSz="932563"/>
            <a:r>
              <a:rPr lang="ru-RU" b="1" dirty="0">
                <a:solidFill>
                  <a:srgbClr val="353535"/>
                </a:solidFill>
                <a:latin typeface="Segoe UI Semilight"/>
              </a:rPr>
              <a:t>От Правительство Москвы</a:t>
            </a:r>
          </a:p>
        </p:txBody>
      </p:sp>
      <p:pic>
        <p:nvPicPr>
          <p:cNvPr id="9" name="Picture 2" descr="Снимок экрана iPhone 2">
            <a:extLst>
              <a:ext uri="{FF2B5EF4-FFF2-40B4-BE49-F238E27FC236}">
                <a16:creationId xmlns:a16="http://schemas.microsoft.com/office/drawing/2014/main" id="{65D97048-140C-46B9-A3A5-5A77613E67A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45991" y="1321732"/>
            <a:ext cx="1334747" cy="2369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Снимок экрана iPhone 3">
            <a:extLst>
              <a:ext uri="{FF2B5EF4-FFF2-40B4-BE49-F238E27FC236}">
                <a16:creationId xmlns:a16="http://schemas.microsoft.com/office/drawing/2014/main" id="{0BF7A4CC-F38B-46C2-A795-85513AFDEE4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452751" y="1323521"/>
            <a:ext cx="1334747" cy="23698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Снимок экрана iPhone 4">
            <a:extLst>
              <a:ext uri="{FF2B5EF4-FFF2-40B4-BE49-F238E27FC236}">
                <a16:creationId xmlns:a16="http://schemas.microsoft.com/office/drawing/2014/main" id="{8766B090-0046-436A-9864-174EE231FCB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52037" y="1321733"/>
            <a:ext cx="1334747" cy="2369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Снимок экрана iPhone 3">
            <a:extLst>
              <a:ext uri="{FF2B5EF4-FFF2-40B4-BE49-F238E27FC236}">
                <a16:creationId xmlns:a16="http://schemas.microsoft.com/office/drawing/2014/main" id="{092233CA-F6A9-45A6-969F-4BF446A38D8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248204" y="4487862"/>
            <a:ext cx="1349267" cy="23956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Снимок экрана iPhone 5">
            <a:extLst>
              <a:ext uri="{FF2B5EF4-FFF2-40B4-BE49-F238E27FC236}">
                <a16:creationId xmlns:a16="http://schemas.microsoft.com/office/drawing/2014/main" id="{3D4E8D1B-331F-48CB-BD6C-25A6F8634D7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61037" y="4487862"/>
            <a:ext cx="1349267" cy="239563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83EC6B4-3DBD-49AE-8392-7E5BD63EF630}"/>
              </a:ext>
            </a:extLst>
          </p:cNvPr>
          <p:cNvSpPr/>
          <p:nvPr/>
        </p:nvSpPr>
        <p:spPr>
          <a:xfrm>
            <a:off x="7041355" y="6165159"/>
            <a:ext cx="3931357" cy="533636"/>
          </a:xfrm>
          <a:prstGeom prst="rect">
            <a:avLst/>
          </a:prstGeom>
        </p:spPr>
        <p:txBody>
          <a:bodyPr wrap="square">
            <a:spAutoFit/>
          </a:bodyPr>
          <a:lstStyle/>
          <a:p>
            <a:pPr algn="ctr" defTabSz="932563"/>
            <a:r>
              <a:rPr lang="ru-RU" sz="2800" b="1" dirty="0">
                <a:solidFill>
                  <a:srgbClr val="353535"/>
                </a:solidFill>
                <a:latin typeface="Segoe UI Semilight"/>
              </a:rPr>
              <a:t>ИНТАЧ Страхование</a:t>
            </a:r>
            <a:endParaRPr lang="en-US" sz="2800" b="1" dirty="0">
              <a:solidFill>
                <a:srgbClr val="353535"/>
              </a:solidFill>
              <a:latin typeface="Segoe UI Semilight"/>
            </a:endParaRPr>
          </a:p>
        </p:txBody>
      </p:sp>
    </p:spTree>
    <p:extLst>
      <p:ext uri="{BB962C8B-B14F-4D97-AF65-F5344CB8AC3E}">
        <p14:creationId xmlns:p14="http://schemas.microsoft.com/office/powerpoint/2010/main" val="156684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75545" y="1211612"/>
            <a:ext cx="5731480" cy="1205390"/>
          </a:xfrm>
        </p:spPr>
        <p:txBody>
          <a:bodyPr/>
          <a:lstStyle/>
          <a:p>
            <a:pPr marL="0" indent="0">
              <a:buNone/>
            </a:pPr>
            <a:r>
              <a:rPr lang="ru-RU" dirty="0"/>
              <a:t>Разработка приложения «вживую»</a:t>
            </a:r>
            <a:endParaRPr lang="en-US" dirty="0"/>
          </a:p>
        </p:txBody>
      </p:sp>
      <p:sp>
        <p:nvSpPr>
          <p:cNvPr id="3" name="Title 2"/>
          <p:cNvSpPr>
            <a:spLocks noGrp="1"/>
          </p:cNvSpPr>
          <p:nvPr>
            <p:ph type="title"/>
          </p:nvPr>
        </p:nvSpPr>
        <p:spPr/>
        <p:txBody>
          <a:bodyPr/>
          <a:lstStyle/>
          <a:p>
            <a:r>
              <a:rPr lang="en-US" dirty="0"/>
              <a:t>Xamarin Live Player</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93293" y="53546"/>
            <a:ext cx="5942785" cy="3239569"/>
          </a:xfrm>
          <a:prstGeom prst="rect">
            <a:avLst/>
          </a:prstGeom>
        </p:spPr>
      </p:pic>
      <p:pic>
        <p:nvPicPr>
          <p:cNvPr id="8194" name="Picture 2" descr="http://www.redbitdev.com/wp-content/uploads/2017/11/xam-live-player-1024x537.png">
            <a:extLst>
              <a:ext uri="{FF2B5EF4-FFF2-40B4-BE49-F238E27FC236}">
                <a16:creationId xmlns:a16="http://schemas.microsoft.com/office/drawing/2014/main" id="{D0113637-1615-422C-8574-9E6B9B784EF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68959" y="2891515"/>
            <a:ext cx="9025193" cy="396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7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10" name="Group 9"/>
          <p:cNvGrpSpPr/>
          <p:nvPr/>
        </p:nvGrpSpPr>
        <p:grpSpPr>
          <a:xfrm>
            <a:off x="-2220331" y="1594719"/>
            <a:ext cx="8444780" cy="5045995"/>
            <a:chOff x="-1447800" y="1422399"/>
            <a:chExt cx="8852484" cy="5289609"/>
          </a:xfrm>
          <a:effectLst/>
        </p:grpSpPr>
        <p:pic>
          <p:nvPicPr>
            <p:cNvPr id="11" name="Picture 10" descr="PC_FrontFram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232" y="1766513"/>
              <a:ext cx="6632511" cy="4133806"/>
            </a:xfrm>
            <a:prstGeom prst="rect">
              <a:avLst/>
            </a:prstGeom>
          </p:spPr>
        </p:pic>
      </p:grpSp>
      <p:sp>
        <p:nvSpPr>
          <p:cNvPr id="3" name="Title 2"/>
          <p:cNvSpPr>
            <a:spLocks noGrp="1"/>
          </p:cNvSpPr>
          <p:nvPr>
            <p:ph type="title"/>
          </p:nvPr>
        </p:nvSpPr>
        <p:spPr>
          <a:xfrm>
            <a:off x="550882" y="430870"/>
            <a:ext cx="3827479" cy="946279"/>
          </a:xfrm>
        </p:spPr>
        <p:txBody>
          <a:bodyPr/>
          <a:lstStyle/>
          <a:p>
            <a:r>
              <a:rPr lang="en-US" dirty="0"/>
              <a:t>Visual Studio</a:t>
            </a:r>
          </a:p>
        </p:txBody>
      </p:sp>
      <p:sp>
        <p:nvSpPr>
          <p:cNvPr id="15" name="Title 2"/>
          <p:cNvSpPr txBox="1">
            <a:spLocks/>
          </p:cNvSpPr>
          <p:nvPr/>
        </p:nvSpPr>
        <p:spPr>
          <a:xfrm>
            <a:off x="6437842" y="445286"/>
            <a:ext cx="5770011" cy="917445"/>
          </a:xfrm>
          <a:prstGeom prst="rect">
            <a:avLst/>
          </a:prstGeom>
        </p:spPr>
        <p:txBody>
          <a:bodyPr vert="horz" wrap="square" lIns="149196" tIns="93247" rIns="149196" bIns="9324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66254"/>
            <a:r>
              <a:rPr lang="en-US" sz="4896" spc="-51" dirty="0">
                <a:solidFill>
                  <a:srgbClr val="505050"/>
                </a:solidFill>
                <a:latin typeface="Segoe UI Light" panose="020B0502040204020203" pitchFamily="34" charset="0"/>
                <a:ea typeface="Segoe UI" charset="0"/>
                <a:cs typeface="Segoe UI" charset="0"/>
              </a:rPr>
              <a:t>Visual Studio for Mac</a:t>
            </a:r>
          </a:p>
        </p:txBody>
      </p:sp>
      <p:grpSp>
        <p:nvGrpSpPr>
          <p:cNvPr id="13" name="Group 12"/>
          <p:cNvGrpSpPr/>
          <p:nvPr/>
        </p:nvGrpSpPr>
        <p:grpSpPr>
          <a:xfrm>
            <a:off x="6630416" y="1594719"/>
            <a:ext cx="9500147" cy="5440501"/>
            <a:chOff x="4659313" y="1410393"/>
            <a:chExt cx="7532687" cy="4313785"/>
          </a:xfrm>
        </p:grpSpPr>
        <p:grpSp>
          <p:nvGrpSpPr>
            <p:cNvPr id="14" name="Group 13"/>
            <p:cNvGrpSpPr/>
            <p:nvPr/>
          </p:nvGrpSpPr>
          <p:grpSpPr>
            <a:xfrm>
              <a:off x="4659313" y="1410393"/>
              <a:ext cx="7532687" cy="4313785"/>
              <a:chOff x="3148968" y="1268868"/>
              <a:chExt cx="8934715" cy="5116692"/>
            </a:xfrm>
          </p:grpSpPr>
          <p:pic>
            <p:nvPicPr>
              <p:cNvPr id="17" name="Picture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Tree>
    <p:extLst>
      <p:ext uri="{BB962C8B-B14F-4D97-AF65-F5344CB8AC3E}">
        <p14:creationId xmlns:p14="http://schemas.microsoft.com/office/powerpoint/2010/main" val="3475112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ru-RU" dirty="0"/>
              <a:t>Превращение любой </a:t>
            </a:r>
            <a:r>
              <a:rPr lang="en-US" dirty="0"/>
              <a:t>.NET </a:t>
            </a:r>
            <a:r>
              <a:rPr lang="ru-RU" dirty="0"/>
              <a:t>библиотеки в </a:t>
            </a:r>
            <a:r>
              <a:rPr lang="ru-RU" dirty="0" err="1"/>
              <a:t>нативную</a:t>
            </a:r>
            <a:endParaRPr lang="en-US" dirty="0"/>
          </a:p>
        </p:txBody>
      </p:sp>
      <p:sp>
        <p:nvSpPr>
          <p:cNvPr id="24" name="Rectangle 23"/>
          <p:cNvSpPr/>
          <p:nvPr/>
        </p:nvSpPr>
        <p:spPr bwMode="auto">
          <a:xfrm>
            <a:off x="2335327" y="5513576"/>
            <a:ext cx="7719404" cy="1345574"/>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89" tIns="91389" rIns="34275" bIns="91427" rtlCol="0" anchor="ctr" anchorCtr="0"/>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4399" b="0" i="0" u="none" strike="noStrike" kern="1200" cap="none" spc="0" normalizeH="0" baseline="0" noProof="0" dirty="0">
                <a:ln>
                  <a:noFill/>
                </a:ln>
                <a:solidFill>
                  <a:srgbClr val="FFFFFF"/>
                </a:solidFill>
                <a:effectLst/>
                <a:uLnTx/>
                <a:uFillTx/>
                <a:latin typeface="Segoe UI Light"/>
                <a:ea typeface="+mn-ea"/>
                <a:cs typeface="+mn-cs"/>
              </a:rPr>
              <a:t>Shared C#/.NET Logic</a:t>
            </a:r>
          </a:p>
        </p:txBody>
      </p:sp>
      <p:grpSp>
        <p:nvGrpSpPr>
          <p:cNvPr id="15" name="Group 14"/>
          <p:cNvGrpSpPr/>
          <p:nvPr/>
        </p:nvGrpSpPr>
        <p:grpSpPr>
          <a:xfrm>
            <a:off x="2335327" y="2043459"/>
            <a:ext cx="7531349" cy="1422374"/>
            <a:chOff x="871904" y="2745425"/>
            <a:chExt cx="7532417" cy="1422576"/>
          </a:xfrm>
        </p:grpSpPr>
        <p:grpSp>
          <p:nvGrpSpPr>
            <p:cNvPr id="8" name="Group 7"/>
            <p:cNvGrpSpPr/>
            <p:nvPr/>
          </p:nvGrpSpPr>
          <p:grpSpPr>
            <a:xfrm>
              <a:off x="871904" y="2750023"/>
              <a:ext cx="1136510" cy="1417977"/>
              <a:chOff x="871904" y="2750023"/>
              <a:chExt cx="1136510" cy="1417977"/>
            </a:xfrm>
          </p:grpSpPr>
          <p:sp>
            <p:nvSpPr>
              <p:cNvPr id="29" name="TextBox 28"/>
              <p:cNvSpPr txBox="1"/>
              <p:nvPr/>
            </p:nvSpPr>
            <p:spPr>
              <a:xfrm>
                <a:off x="871904" y="3495839"/>
                <a:ext cx="1136510" cy="672161"/>
              </a:xfrm>
              <a:prstGeom prst="rect">
                <a:avLst/>
              </a:prstGeom>
              <a:noFill/>
            </p:spPr>
            <p:txBody>
              <a:bodyPr wrap="square" lIns="182776" tIns="146220" rIns="182776" bIns="146220" rtlCol="0">
                <a:spAutoFit/>
              </a:bodyPr>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Semilight"/>
                    <a:ea typeface="+mn-ea"/>
                    <a:cs typeface="+mn-cs"/>
                  </a:rPr>
                  <a:t>Android Java</a:t>
                </a: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9027" y="2750023"/>
                <a:ext cx="842264" cy="842264"/>
              </a:xfrm>
              <a:prstGeom prst="rect">
                <a:avLst/>
              </a:prstGeom>
            </p:spPr>
          </p:pic>
        </p:grpSp>
        <p:grpSp>
          <p:nvGrpSpPr>
            <p:cNvPr id="10" name="Group 9"/>
            <p:cNvGrpSpPr/>
            <p:nvPr/>
          </p:nvGrpSpPr>
          <p:grpSpPr>
            <a:xfrm>
              <a:off x="4330143" y="2745425"/>
              <a:ext cx="863376" cy="1422575"/>
              <a:chOff x="4247467" y="2745425"/>
              <a:chExt cx="863376" cy="1422575"/>
            </a:xfrm>
          </p:grpSpPr>
          <p:sp>
            <p:nvSpPr>
              <p:cNvPr id="48" name="TextBox 47"/>
              <p:cNvSpPr txBox="1"/>
              <p:nvPr/>
            </p:nvSpPr>
            <p:spPr>
              <a:xfrm>
                <a:off x="4247467" y="3495839"/>
                <a:ext cx="863376" cy="672161"/>
              </a:xfrm>
              <a:prstGeom prst="rect">
                <a:avLst/>
              </a:prstGeom>
              <a:noFill/>
            </p:spPr>
            <p:txBody>
              <a:bodyPr wrap="square" lIns="182776" tIns="146220" rIns="182776" bIns="146220" rtlCol="0">
                <a:spAutoFit/>
              </a:bodyPr>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Semilight"/>
                    <a:ea typeface="+mn-ea"/>
                    <a:cs typeface="+mn-cs"/>
                  </a:rPr>
                  <a:t>iOS Swift</a:t>
                </a:r>
              </a:p>
            </p:txBody>
          </p:sp>
          <p:pic>
            <p:nvPicPr>
              <p:cNvPr id="49"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4296545" y="2745425"/>
                <a:ext cx="765218" cy="7652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803482" y="3010431"/>
              <a:ext cx="1032525" cy="1157570"/>
              <a:chOff x="5735348" y="3010431"/>
              <a:chExt cx="1032525" cy="1157570"/>
            </a:xfrm>
          </p:grpSpPr>
          <p:sp>
            <p:nvSpPr>
              <p:cNvPr id="53" name="TextBox 52"/>
              <p:cNvSpPr txBox="1"/>
              <p:nvPr/>
            </p:nvSpPr>
            <p:spPr>
              <a:xfrm>
                <a:off x="5792178" y="3495839"/>
                <a:ext cx="918866" cy="672162"/>
              </a:xfrm>
              <a:prstGeom prst="rect">
                <a:avLst/>
              </a:prstGeom>
              <a:noFill/>
            </p:spPr>
            <p:txBody>
              <a:bodyPr wrap="square" lIns="182776" tIns="146220" rIns="182776" bIns="146220" rtlCol="0">
                <a:spAutoFit/>
              </a:bodyPr>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dirty="0" err="1">
                    <a:ln>
                      <a:noFill/>
                    </a:ln>
                    <a:solidFill>
                      <a:srgbClr val="505050"/>
                    </a:solidFill>
                    <a:effectLst/>
                    <a:uLnTx/>
                    <a:uFillTx/>
                    <a:latin typeface="Segoe UI Semilight"/>
                    <a:ea typeface="+mn-ea"/>
                    <a:cs typeface="+mn-cs"/>
                  </a:rPr>
                  <a:t>tvOS</a:t>
                </a:r>
                <a:r>
                  <a:rPr kumimoji="0" lang="en-US" sz="1224" b="0" i="0" u="none" strike="noStrike" kern="1200" cap="none" spc="0" normalizeH="0" baseline="0" noProof="0" dirty="0">
                    <a:ln>
                      <a:noFill/>
                    </a:ln>
                    <a:solidFill>
                      <a:srgbClr val="505050"/>
                    </a:solidFill>
                    <a:effectLst/>
                    <a:uLnTx/>
                    <a:uFillTx/>
                    <a:latin typeface="Segoe UI Semilight"/>
                    <a:ea typeface="+mn-ea"/>
                    <a:cs typeface="+mn-cs"/>
                  </a:rPr>
                  <a:t> Swift</a:t>
                </a:r>
              </a:p>
            </p:txBody>
          </p:sp>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35348" y="3010431"/>
                <a:ext cx="1032525" cy="408593"/>
              </a:xfrm>
              <a:prstGeom prst="rect">
                <a:avLst/>
              </a:prstGeom>
            </p:spPr>
          </p:pic>
        </p:grpSp>
        <p:grpSp>
          <p:nvGrpSpPr>
            <p:cNvPr id="9" name="Group 8"/>
            <p:cNvGrpSpPr/>
            <p:nvPr/>
          </p:nvGrpSpPr>
          <p:grpSpPr>
            <a:xfrm>
              <a:off x="2528082" y="2778804"/>
              <a:ext cx="1320152" cy="1389196"/>
              <a:chOff x="2530817" y="2778804"/>
              <a:chExt cx="1320152" cy="1389196"/>
            </a:xfrm>
          </p:grpSpPr>
          <p:sp>
            <p:nvSpPr>
              <p:cNvPr id="25" name="TextBox 24"/>
              <p:cNvSpPr txBox="1"/>
              <p:nvPr/>
            </p:nvSpPr>
            <p:spPr>
              <a:xfrm>
                <a:off x="2530817" y="3495839"/>
                <a:ext cx="1320152" cy="672161"/>
              </a:xfrm>
              <a:prstGeom prst="rect">
                <a:avLst/>
              </a:prstGeom>
              <a:noFill/>
            </p:spPr>
            <p:txBody>
              <a:bodyPr wrap="square" lIns="182776" tIns="146220" rIns="182776" bIns="146220" rtlCol="0">
                <a:spAutoFit/>
              </a:bodyPr>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dirty="0" err="1">
                    <a:ln>
                      <a:noFill/>
                    </a:ln>
                    <a:solidFill>
                      <a:srgbClr val="505050"/>
                    </a:solidFill>
                    <a:effectLst/>
                    <a:uLnTx/>
                    <a:uFillTx/>
                    <a:latin typeface="Segoe UI Semilight"/>
                    <a:ea typeface="+mn-ea"/>
                    <a:cs typeface="+mn-cs"/>
                  </a:rPr>
                  <a:t>macOS</a:t>
                </a:r>
                <a:r>
                  <a:rPr kumimoji="0" lang="en-US" sz="1224" b="0" i="0" u="none" strike="noStrike" kern="1200" cap="none" spc="0" normalizeH="0" baseline="0" noProof="0" dirty="0">
                    <a:ln>
                      <a:noFill/>
                    </a:ln>
                    <a:solidFill>
                      <a:srgbClr val="505050"/>
                    </a:solidFill>
                    <a:effectLst/>
                    <a:uLnTx/>
                    <a:uFillTx/>
                    <a:latin typeface="Segoe UI Semilight"/>
                    <a:ea typeface="+mn-ea"/>
                    <a:cs typeface="+mn-cs"/>
                  </a:rPr>
                  <a:t> Objective-C</a:t>
                </a:r>
              </a:p>
            </p:txBody>
          </p:sp>
          <p:pic>
            <p:nvPicPr>
              <p:cNvPr id="73" name="Picture 7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89764" y="2778804"/>
                <a:ext cx="764496" cy="764496"/>
              </a:xfrm>
              <a:prstGeom prst="rect">
                <a:avLst/>
              </a:prstGeom>
            </p:spPr>
          </p:pic>
        </p:grpSp>
        <p:grpSp>
          <p:nvGrpSpPr>
            <p:cNvPr id="12" name="Group 11"/>
            <p:cNvGrpSpPr/>
            <p:nvPr/>
          </p:nvGrpSpPr>
          <p:grpSpPr>
            <a:xfrm>
              <a:off x="7445969" y="2775857"/>
              <a:ext cx="958352" cy="1392144"/>
              <a:chOff x="7450863" y="2775857"/>
              <a:chExt cx="958352" cy="1392144"/>
            </a:xfrm>
          </p:grpSpPr>
          <p:sp>
            <p:nvSpPr>
              <p:cNvPr id="63" name="TextBox 62"/>
              <p:cNvSpPr txBox="1"/>
              <p:nvPr/>
            </p:nvSpPr>
            <p:spPr>
              <a:xfrm>
                <a:off x="7450863" y="3495839"/>
                <a:ext cx="958352" cy="672162"/>
              </a:xfrm>
              <a:prstGeom prst="rect">
                <a:avLst/>
              </a:prstGeom>
              <a:noFill/>
            </p:spPr>
            <p:txBody>
              <a:bodyPr wrap="square" lIns="182776" tIns="146220" rIns="182776" bIns="146220" rtlCol="0">
                <a:spAutoFit/>
              </a:bodyPr>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Semilight"/>
                    <a:ea typeface="+mn-ea"/>
                    <a:cs typeface="+mn-cs"/>
                  </a:rPr>
                  <a:t>Linux C++</a:t>
                </a:r>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16772" y="2775857"/>
                <a:ext cx="626532" cy="738413"/>
              </a:xfrm>
              <a:prstGeom prst="rect">
                <a:avLst/>
              </a:prstGeom>
            </p:spPr>
          </p:pic>
        </p:grpSp>
      </p:grpSp>
      <p:sp>
        <p:nvSpPr>
          <p:cNvPr id="30" name="Rectangle 29"/>
          <p:cNvSpPr/>
          <p:nvPr/>
        </p:nvSpPr>
        <p:spPr bwMode="auto">
          <a:xfrm>
            <a:off x="2335328" y="3839791"/>
            <a:ext cx="1235337" cy="607663"/>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89" tIns="91389" rIns="34275" bIns="91427" rtlCol="0" anchor="ctr" anchorCtr="0"/>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a:ea typeface="+mn-ea"/>
                <a:cs typeface="+mn-cs"/>
              </a:rPr>
              <a:t>Jar/Aar</a:t>
            </a:r>
          </a:p>
        </p:txBody>
      </p:sp>
      <p:sp>
        <p:nvSpPr>
          <p:cNvPr id="31" name="Rectangle 30"/>
          <p:cNvSpPr/>
          <p:nvPr/>
        </p:nvSpPr>
        <p:spPr bwMode="auto">
          <a:xfrm>
            <a:off x="4064201" y="3839791"/>
            <a:ext cx="1235337" cy="607663"/>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89" tIns="91389" rIns="34275" bIns="91427" rtlCol="0" anchor="ctr" anchorCtr="0"/>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err="1">
                <a:ln>
                  <a:noFill/>
                </a:ln>
                <a:solidFill>
                  <a:srgbClr val="FFFFFF"/>
                </a:solidFill>
                <a:effectLst/>
                <a:uLnTx/>
                <a:uFillTx/>
                <a:latin typeface="Segoe UI Light"/>
                <a:ea typeface="+mn-ea"/>
                <a:cs typeface="+mn-cs"/>
              </a:rPr>
              <a:t>DynamicLib</a:t>
            </a:r>
            <a:endParaRPr kumimoji="0" lang="en-US" sz="1632"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3" name="Rectangle 32"/>
          <p:cNvSpPr/>
          <p:nvPr/>
        </p:nvSpPr>
        <p:spPr bwMode="auto">
          <a:xfrm>
            <a:off x="5656528" y="3836225"/>
            <a:ext cx="1235337" cy="607663"/>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89" tIns="91389" rIns="34275" bIns="91427" rtlCol="0" anchor="ctr" anchorCtr="0"/>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a:ea typeface="+mn-ea"/>
                <a:cs typeface="+mn-cs"/>
              </a:rPr>
              <a:t>Framework</a:t>
            </a:r>
          </a:p>
        </p:txBody>
      </p:sp>
      <p:sp>
        <p:nvSpPr>
          <p:cNvPr id="34" name="Rectangle 33"/>
          <p:cNvSpPr/>
          <p:nvPr/>
        </p:nvSpPr>
        <p:spPr bwMode="auto">
          <a:xfrm>
            <a:off x="7214222" y="3836225"/>
            <a:ext cx="1235337" cy="607663"/>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89" tIns="91389" rIns="34275" bIns="91427" rtlCol="0" anchor="ctr" anchorCtr="0"/>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a:ea typeface="+mn-ea"/>
                <a:cs typeface="+mn-cs"/>
              </a:rPr>
              <a:t>Framework</a:t>
            </a:r>
          </a:p>
        </p:txBody>
      </p:sp>
      <p:sp>
        <p:nvSpPr>
          <p:cNvPr id="35" name="Rectangle 34"/>
          <p:cNvSpPr/>
          <p:nvPr/>
        </p:nvSpPr>
        <p:spPr bwMode="auto">
          <a:xfrm>
            <a:off x="8819394" y="3836225"/>
            <a:ext cx="1235337" cy="607663"/>
          </a:xfrm>
          <a:prstGeom prst="rect">
            <a:avLst/>
          </a:prstGeom>
          <a:solidFill>
            <a:srgbClr val="50505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89" tIns="91389" rIns="34275" bIns="91427" rtlCol="0" anchor="ctr" anchorCtr="0"/>
          <a:lstStyle/>
          <a:p>
            <a:pPr marL="0" marR="0" lvl="0" indent="0" algn="ctr" defTabSz="932045"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a:ea typeface="+mn-ea"/>
                <a:cs typeface="+mn-cs"/>
              </a:rPr>
              <a:t>C++</a:t>
            </a:r>
          </a:p>
        </p:txBody>
      </p:sp>
      <p:sp>
        <p:nvSpPr>
          <p:cNvPr id="37" name="Rectangle 36"/>
          <p:cNvSpPr/>
          <p:nvPr/>
        </p:nvSpPr>
        <p:spPr bwMode="auto">
          <a:xfrm>
            <a:off x="2335327" y="5013648"/>
            <a:ext cx="7719404" cy="450948"/>
          </a:xfrm>
          <a:prstGeom prst="rect">
            <a:avLst/>
          </a:prstGeom>
          <a:solidFill>
            <a:schemeClr val="accent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89" tIns="91389" rIns="34275" bIns="91427" rtlCol="0" anchor="ctr" anchorCtr="0"/>
          <a:lstStyle/>
          <a:p>
            <a:pPr marL="0" marR="0" lvl="0" indent="0" algn="ctr" defTabSz="932045"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 name="Arrow: Up 3"/>
          <p:cNvSpPr/>
          <p:nvPr/>
        </p:nvSpPr>
        <p:spPr bwMode="auto">
          <a:xfrm>
            <a:off x="2850817" y="4502976"/>
            <a:ext cx="204357" cy="41257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12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Arrow: Up 37"/>
          <p:cNvSpPr/>
          <p:nvPr/>
        </p:nvSpPr>
        <p:spPr bwMode="auto">
          <a:xfrm>
            <a:off x="4579690" y="4502975"/>
            <a:ext cx="204357" cy="41257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12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Arrow: Up 38"/>
          <p:cNvSpPr/>
          <p:nvPr/>
        </p:nvSpPr>
        <p:spPr bwMode="auto">
          <a:xfrm>
            <a:off x="6117242" y="4502974"/>
            <a:ext cx="204357" cy="41257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12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Arrow: Up 39"/>
          <p:cNvSpPr/>
          <p:nvPr/>
        </p:nvSpPr>
        <p:spPr bwMode="auto">
          <a:xfrm>
            <a:off x="7680217" y="4513306"/>
            <a:ext cx="204357" cy="41257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12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Arrow: Up 40"/>
          <p:cNvSpPr/>
          <p:nvPr/>
        </p:nvSpPr>
        <p:spPr bwMode="auto">
          <a:xfrm>
            <a:off x="9334883" y="4504129"/>
            <a:ext cx="204357" cy="41257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12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0648" y="5037107"/>
            <a:ext cx="2924837" cy="493003"/>
          </a:xfrm>
          <a:prstGeom prst="rect">
            <a:avLst/>
          </a:prstGeom>
        </p:spPr>
      </p:pic>
    </p:spTree>
    <p:extLst>
      <p:ext uri="{BB962C8B-B14F-4D97-AF65-F5344CB8AC3E}">
        <p14:creationId xmlns:p14="http://schemas.microsoft.com/office/powerpoint/2010/main" val="411212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739554-B422-46E5-A1DE-40AFCF5E926C}"/>
              </a:ext>
            </a:extLst>
          </p:cNvPr>
          <p:cNvSpPr>
            <a:spLocks noGrp="1"/>
          </p:cNvSpPr>
          <p:nvPr>
            <p:ph type="title"/>
          </p:nvPr>
        </p:nvSpPr>
        <p:spPr>
          <a:xfrm>
            <a:off x="808037" y="2125662"/>
            <a:ext cx="10744200" cy="2179058"/>
          </a:xfrm>
        </p:spPr>
        <p:txBody>
          <a:bodyPr/>
          <a:lstStyle/>
          <a:p>
            <a:pPr algn="ctr"/>
            <a:r>
              <a:rPr lang="ru-RU" dirty="0"/>
              <a:t>Сравнение </a:t>
            </a:r>
            <a:r>
              <a:rPr lang="en-US" dirty="0"/>
              <a:t>Xamarin </a:t>
            </a:r>
            <a:r>
              <a:rPr lang="ru-RU" dirty="0"/>
              <a:t>и </a:t>
            </a:r>
            <a:r>
              <a:rPr lang="en-US" dirty="0"/>
              <a:t>React Native</a:t>
            </a:r>
            <a:endParaRPr lang="ru-RU" dirty="0"/>
          </a:p>
        </p:txBody>
      </p:sp>
    </p:spTree>
    <p:extLst>
      <p:ext uri="{BB962C8B-B14F-4D97-AF65-F5344CB8AC3E}">
        <p14:creationId xmlns:p14="http://schemas.microsoft.com/office/powerpoint/2010/main" val="30457745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FA53-3BBD-491A-95C4-A7AED121789E}"/>
              </a:ext>
            </a:extLst>
          </p:cNvPr>
          <p:cNvSpPr>
            <a:spLocks noGrp="1"/>
          </p:cNvSpPr>
          <p:nvPr>
            <p:ph type="title"/>
          </p:nvPr>
        </p:nvSpPr>
        <p:spPr/>
        <p:txBody>
          <a:bodyPr>
            <a:normAutofit fontScale="90000"/>
          </a:bodyPr>
          <a:lstStyle/>
          <a:p>
            <a:r>
              <a:rPr lang="en-US" sz="4400" dirty="0" err="1"/>
              <a:t>Сравнение</a:t>
            </a:r>
            <a:r>
              <a:rPr lang="en-US" sz="4400" dirty="0"/>
              <a:t> Xamarin с React Native</a:t>
            </a:r>
            <a:r>
              <a:rPr lang="ru-RU" sz="4400" dirty="0"/>
              <a:t>:</a:t>
            </a:r>
            <a:r>
              <a:rPr lang="en-US" sz="4400" dirty="0"/>
              <a:t> </a:t>
            </a:r>
            <a:r>
              <a:rPr lang="ru-RU" sz="4400" dirty="0"/>
              <a:t>архитектура</a:t>
            </a:r>
            <a:br>
              <a:rPr lang="en-US" sz="4400" dirty="0"/>
            </a:br>
            <a:r>
              <a:rPr lang="ru-RU" sz="4400" dirty="0"/>
              <a:t> </a:t>
            </a:r>
          </a:p>
        </p:txBody>
      </p:sp>
      <p:pic>
        <p:nvPicPr>
          <p:cNvPr id="4" name="Picture 3">
            <a:extLst>
              <a:ext uri="{FF2B5EF4-FFF2-40B4-BE49-F238E27FC236}">
                <a16:creationId xmlns:a16="http://schemas.microsoft.com/office/drawing/2014/main" id="{C676BEB5-15C8-4B34-9C10-B5855AD16C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7637" y="1592262"/>
            <a:ext cx="4340434" cy="4033838"/>
          </a:xfrm>
          <a:prstGeom prst="rect">
            <a:avLst/>
          </a:prstGeom>
        </p:spPr>
      </p:pic>
      <p:pic>
        <p:nvPicPr>
          <p:cNvPr id="5" name="Picture 4">
            <a:extLst>
              <a:ext uri="{FF2B5EF4-FFF2-40B4-BE49-F238E27FC236}">
                <a16:creationId xmlns:a16="http://schemas.microsoft.com/office/drawing/2014/main" id="{DD6C5301-7716-4136-870A-7125646705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45755" y="1594031"/>
            <a:ext cx="4686307" cy="4036831"/>
          </a:xfrm>
          <a:prstGeom prst="rect">
            <a:avLst/>
          </a:prstGeom>
        </p:spPr>
      </p:pic>
      <p:sp>
        <p:nvSpPr>
          <p:cNvPr id="6" name="TextBox 5">
            <a:extLst>
              <a:ext uri="{FF2B5EF4-FFF2-40B4-BE49-F238E27FC236}">
                <a16:creationId xmlns:a16="http://schemas.microsoft.com/office/drawing/2014/main" id="{311D9EEF-748B-4C44-B2AB-234CCFDF27EA}"/>
              </a:ext>
            </a:extLst>
          </p:cNvPr>
          <p:cNvSpPr txBox="1"/>
          <p:nvPr/>
        </p:nvSpPr>
        <p:spPr>
          <a:xfrm>
            <a:off x="0" y="6012044"/>
            <a:ext cx="12436475" cy="871008"/>
          </a:xfrm>
          <a:prstGeom prst="rect">
            <a:avLst/>
          </a:prstGeom>
          <a:noFill/>
        </p:spPr>
        <p:txBody>
          <a:bodyPr wrap="square" lIns="182880" tIns="146304" rIns="182880" bIns="146304" rtlCol="0">
            <a:spAutoFit/>
          </a:bodyPr>
          <a:lstStyle/>
          <a:p>
            <a:pPr algn="ctr">
              <a:lnSpc>
                <a:spcPct val="90000"/>
              </a:lnSpc>
              <a:spcAft>
                <a:spcPts val="600"/>
              </a:spcAft>
            </a:pPr>
            <a:r>
              <a:rPr lang="ru-RU" dirty="0">
                <a:gradFill>
                  <a:gsLst>
                    <a:gs pos="2917">
                      <a:schemeClr val="tx1"/>
                    </a:gs>
                    <a:gs pos="30000">
                      <a:schemeClr val="tx1"/>
                    </a:gs>
                  </a:gsLst>
                  <a:lin ang="5400000" scaled="0"/>
                </a:gradFill>
              </a:rPr>
              <a:t>На базе подробного архитектурного сравнения </a:t>
            </a:r>
            <a:r>
              <a:rPr lang="en-US" dirty="0">
                <a:gradFill>
                  <a:gsLst>
                    <a:gs pos="2917">
                      <a:schemeClr val="tx1"/>
                    </a:gs>
                    <a:gs pos="30000">
                      <a:schemeClr val="tx1"/>
                    </a:gs>
                  </a:gsLst>
                  <a:lin ang="5400000" scaled="0"/>
                </a:gradFill>
              </a:rPr>
              <a:t>Xamarin MVP </a:t>
            </a:r>
            <a:r>
              <a:rPr lang="ru-RU" dirty="0">
                <a:gradFill>
                  <a:gsLst>
                    <a:gs pos="2917">
                      <a:schemeClr val="tx1"/>
                    </a:gs>
                    <a:gs pos="30000">
                      <a:schemeClr val="tx1"/>
                    </a:gs>
                  </a:gsLst>
                  <a:lin ang="5400000" scaled="0"/>
                </a:gradFill>
              </a:rPr>
              <a:t>Вячеслава Черникова </a:t>
            </a: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BinWell</a:t>
            </a:r>
            <a:r>
              <a:rPr lang="en-US" dirty="0">
                <a:gradFill>
                  <a:gsLst>
                    <a:gs pos="2917">
                      <a:schemeClr val="tx1"/>
                    </a:gs>
                    <a:gs pos="30000">
                      <a:schemeClr val="tx1"/>
                    </a:gs>
                  </a:gsLst>
                  <a:lin ang="5400000" scaled="0"/>
                </a:gradFill>
              </a:rPr>
              <a:t>)</a:t>
            </a:r>
          </a:p>
          <a:p>
            <a:pPr algn="ctr">
              <a:lnSpc>
                <a:spcPct val="90000"/>
              </a:lnSpc>
              <a:spcAft>
                <a:spcPts val="600"/>
              </a:spcAft>
            </a:pPr>
            <a:r>
              <a:rPr lang="en-US" dirty="0">
                <a:gradFill>
                  <a:gsLst>
                    <a:gs pos="2917">
                      <a:schemeClr val="tx1"/>
                    </a:gs>
                    <a:gs pos="30000">
                      <a:schemeClr val="tx1"/>
                    </a:gs>
                  </a:gsLst>
                  <a:lin ang="5400000" scaled="0"/>
                </a:gradFill>
                <a:hlinkClick r:id="rId5"/>
              </a:rPr>
              <a:t>https://slavachernikoff.gitbooks.io/architectures-of-reactnative-xamarin-phonegap-qt/</a:t>
            </a:r>
            <a:r>
              <a:rPr lang="ru-RU"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45667655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FA53-3BBD-491A-95C4-A7AED121789E}"/>
              </a:ext>
            </a:extLst>
          </p:cNvPr>
          <p:cNvSpPr>
            <a:spLocks noGrp="1"/>
          </p:cNvSpPr>
          <p:nvPr>
            <p:ph type="title"/>
          </p:nvPr>
        </p:nvSpPr>
        <p:spPr/>
        <p:txBody>
          <a:bodyPr>
            <a:normAutofit fontScale="90000"/>
          </a:bodyPr>
          <a:lstStyle/>
          <a:p>
            <a:r>
              <a:rPr lang="en-US" sz="4400" dirty="0"/>
              <a:t>Xamarin Forms </a:t>
            </a:r>
            <a:r>
              <a:rPr lang="ru-RU" sz="4400" dirty="0"/>
              <a:t>и</a:t>
            </a:r>
            <a:r>
              <a:rPr lang="en-US" sz="4400" dirty="0"/>
              <a:t> React Native</a:t>
            </a:r>
            <a:r>
              <a:rPr lang="ru-RU" sz="4400" dirty="0"/>
              <a:t>:</a:t>
            </a:r>
            <a:r>
              <a:rPr lang="en-US" sz="4400" dirty="0"/>
              <a:t> </a:t>
            </a:r>
            <a:r>
              <a:rPr lang="ru-RU" sz="4400" dirty="0"/>
              <a:t>архитектура</a:t>
            </a:r>
            <a:br>
              <a:rPr lang="en-US" sz="4400" dirty="0"/>
            </a:br>
            <a:r>
              <a:rPr lang="ru-RU" sz="4400" dirty="0"/>
              <a:t> </a:t>
            </a:r>
          </a:p>
        </p:txBody>
      </p:sp>
      <p:sp>
        <p:nvSpPr>
          <p:cNvPr id="6" name="TextBox 5">
            <a:extLst>
              <a:ext uri="{FF2B5EF4-FFF2-40B4-BE49-F238E27FC236}">
                <a16:creationId xmlns:a16="http://schemas.microsoft.com/office/drawing/2014/main" id="{311D9EEF-748B-4C44-B2AB-234CCFDF27EA}"/>
              </a:ext>
            </a:extLst>
          </p:cNvPr>
          <p:cNvSpPr txBox="1"/>
          <p:nvPr/>
        </p:nvSpPr>
        <p:spPr>
          <a:xfrm>
            <a:off x="1183" y="6123517"/>
            <a:ext cx="12436475" cy="926407"/>
          </a:xfrm>
          <a:prstGeom prst="rect">
            <a:avLst/>
          </a:prstGeom>
          <a:noFill/>
        </p:spPr>
        <p:txBody>
          <a:bodyPr wrap="square" lIns="182880" tIns="146304" rIns="182880" bIns="146304" rtlCol="0">
            <a:spAutoFit/>
          </a:bodyPr>
          <a:lstStyle/>
          <a:p>
            <a:pPr algn="ctr">
              <a:lnSpc>
                <a:spcPct val="90000"/>
              </a:lnSpc>
              <a:spcAft>
                <a:spcPts val="600"/>
              </a:spcAft>
            </a:pPr>
            <a:r>
              <a:rPr lang="ru-RU" sz="2000" dirty="0">
                <a:gradFill>
                  <a:gsLst>
                    <a:gs pos="2917">
                      <a:schemeClr val="tx1"/>
                    </a:gs>
                    <a:gs pos="30000">
                      <a:schemeClr val="tx1"/>
                    </a:gs>
                  </a:gsLst>
                  <a:lin ang="5400000" scaled="0"/>
                </a:gradFill>
              </a:rPr>
              <a:t>На базе подробного архитектурного сравнения </a:t>
            </a:r>
            <a:r>
              <a:rPr lang="en-US" sz="2000" dirty="0">
                <a:gradFill>
                  <a:gsLst>
                    <a:gs pos="2917">
                      <a:schemeClr val="tx1"/>
                    </a:gs>
                    <a:gs pos="30000">
                      <a:schemeClr val="tx1"/>
                    </a:gs>
                  </a:gsLst>
                  <a:lin ang="5400000" scaled="0"/>
                </a:gradFill>
              </a:rPr>
              <a:t>Xamarin MVP </a:t>
            </a:r>
            <a:r>
              <a:rPr lang="ru-RU" sz="2000" dirty="0">
                <a:gradFill>
                  <a:gsLst>
                    <a:gs pos="2917">
                      <a:schemeClr val="tx1"/>
                    </a:gs>
                    <a:gs pos="30000">
                      <a:schemeClr val="tx1"/>
                    </a:gs>
                  </a:gsLst>
                  <a:lin ang="5400000" scaled="0"/>
                </a:gradFill>
              </a:rPr>
              <a:t>Вячеслава Черникова </a:t>
            </a:r>
            <a:r>
              <a:rPr lang="en-US" sz="2000" dirty="0">
                <a:gradFill>
                  <a:gsLst>
                    <a:gs pos="2917">
                      <a:schemeClr val="tx1"/>
                    </a:gs>
                    <a:gs pos="30000">
                      <a:schemeClr val="tx1"/>
                    </a:gs>
                  </a:gsLst>
                  <a:lin ang="5400000" scaled="0"/>
                </a:gradFill>
              </a:rPr>
              <a:t>(</a:t>
            </a:r>
            <a:r>
              <a:rPr lang="en-US" sz="2000" dirty="0" err="1">
                <a:gradFill>
                  <a:gsLst>
                    <a:gs pos="2917">
                      <a:schemeClr val="tx1"/>
                    </a:gs>
                    <a:gs pos="30000">
                      <a:schemeClr val="tx1"/>
                    </a:gs>
                  </a:gsLst>
                  <a:lin ang="5400000" scaled="0"/>
                </a:gradFill>
              </a:rPr>
              <a:t>BinWell</a:t>
            </a:r>
            <a:r>
              <a:rPr lang="en-US" sz="2000" dirty="0">
                <a:gradFill>
                  <a:gsLst>
                    <a:gs pos="2917">
                      <a:schemeClr val="tx1"/>
                    </a:gs>
                    <a:gs pos="30000">
                      <a:schemeClr val="tx1"/>
                    </a:gs>
                  </a:gsLst>
                  <a:lin ang="5400000" scaled="0"/>
                </a:gradFill>
              </a:rPr>
              <a:t>)</a:t>
            </a:r>
          </a:p>
          <a:p>
            <a:pPr algn="ctr">
              <a:lnSpc>
                <a:spcPct val="90000"/>
              </a:lnSpc>
              <a:spcAft>
                <a:spcPts val="600"/>
              </a:spcAft>
            </a:pPr>
            <a:r>
              <a:rPr lang="en-US" sz="2000" dirty="0">
                <a:gradFill>
                  <a:gsLst>
                    <a:gs pos="2917">
                      <a:schemeClr val="tx1"/>
                    </a:gs>
                    <a:gs pos="30000">
                      <a:schemeClr val="tx1"/>
                    </a:gs>
                  </a:gsLst>
                  <a:lin ang="5400000" scaled="0"/>
                </a:gradFill>
                <a:hlinkClick r:id="rId4"/>
              </a:rPr>
              <a:t>https://slavachernikoff.gitbooks.io/architectures-of-reactnative-xamarin-phonegap-qt/</a:t>
            </a:r>
            <a:r>
              <a:rPr lang="ru-RU" sz="2000" dirty="0">
                <a:gradFill>
                  <a:gsLst>
                    <a:gs pos="2917">
                      <a:schemeClr val="tx1"/>
                    </a:gs>
                    <a:gs pos="30000">
                      <a:schemeClr val="tx1"/>
                    </a:gs>
                  </a:gsLst>
                  <a:lin ang="5400000" scaled="0"/>
                </a:gradFill>
              </a:rPr>
              <a:t> </a:t>
            </a:r>
          </a:p>
        </p:txBody>
      </p:sp>
      <p:pic>
        <p:nvPicPr>
          <p:cNvPr id="8" name="Picture 7">
            <a:extLst>
              <a:ext uri="{FF2B5EF4-FFF2-40B4-BE49-F238E27FC236}">
                <a16:creationId xmlns:a16="http://schemas.microsoft.com/office/drawing/2014/main" id="{1774E2D5-BDB3-48FB-9E42-81DD0FCD27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8437" y="2049462"/>
            <a:ext cx="5716179" cy="2842317"/>
          </a:xfrm>
          <a:prstGeom prst="rect">
            <a:avLst/>
          </a:prstGeom>
        </p:spPr>
      </p:pic>
      <p:pic>
        <p:nvPicPr>
          <p:cNvPr id="9" name="Picture 8">
            <a:extLst>
              <a:ext uri="{FF2B5EF4-FFF2-40B4-BE49-F238E27FC236}">
                <a16:creationId xmlns:a16="http://schemas.microsoft.com/office/drawing/2014/main" id="{579F6BA1-1F36-4788-A861-8793924881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74157" y="2049461"/>
            <a:ext cx="6388105" cy="2842317"/>
          </a:xfrm>
          <a:prstGeom prst="rect">
            <a:avLst/>
          </a:prstGeom>
        </p:spPr>
      </p:pic>
    </p:spTree>
    <p:extLst>
      <p:ext uri="{BB962C8B-B14F-4D97-AF65-F5344CB8AC3E}">
        <p14:creationId xmlns:p14="http://schemas.microsoft.com/office/powerpoint/2010/main" val="4601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B51B-D73F-44C3-8893-D15B3C344D74}"/>
              </a:ext>
            </a:extLst>
          </p:cNvPr>
          <p:cNvSpPr>
            <a:spLocks noGrp="1"/>
          </p:cNvSpPr>
          <p:nvPr>
            <p:ph type="title"/>
          </p:nvPr>
        </p:nvSpPr>
        <p:spPr>
          <a:xfrm>
            <a:off x="274702" y="83594"/>
            <a:ext cx="11889564" cy="917575"/>
          </a:xfrm>
        </p:spPr>
        <p:txBody>
          <a:bodyPr/>
          <a:lstStyle/>
          <a:p>
            <a:r>
              <a:rPr lang="en-US" sz="4000" dirty="0" err="1"/>
              <a:t>Сравнение</a:t>
            </a:r>
            <a:r>
              <a:rPr lang="en-US" sz="4000" dirty="0"/>
              <a:t> Xamarin с React Native</a:t>
            </a:r>
            <a:br>
              <a:rPr lang="ru-RU" sz="4000" dirty="0"/>
            </a:br>
            <a:r>
              <a:rPr lang="en-US" sz="2400" dirty="0">
                <a:hlinkClick r:id="rId4"/>
              </a:rPr>
              <a:t>https://cruxlab.com/blog/reactnative-vs-xamarin/</a:t>
            </a:r>
            <a:br>
              <a:rPr lang="en-US" sz="2400" dirty="0"/>
            </a:br>
            <a:endParaRPr lang="en-US" dirty="0"/>
          </a:p>
        </p:txBody>
      </p:sp>
      <p:pic>
        <p:nvPicPr>
          <p:cNvPr id="6" name="Picture 5">
            <a:extLst>
              <a:ext uri="{FF2B5EF4-FFF2-40B4-BE49-F238E27FC236}">
                <a16:creationId xmlns:a16="http://schemas.microsoft.com/office/drawing/2014/main" id="{212B5E07-A844-428D-9199-FAB984C8292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 r="347"/>
          <a:stretch/>
        </p:blipFill>
        <p:spPr>
          <a:xfrm>
            <a:off x="2560637" y="1135062"/>
            <a:ext cx="5526040" cy="3662868"/>
          </a:xfrm>
          <a:prstGeom prst="rect">
            <a:avLst/>
          </a:prstGeom>
        </p:spPr>
      </p:pic>
      <p:pic>
        <p:nvPicPr>
          <p:cNvPr id="9" name="Picture 8">
            <a:extLst>
              <a:ext uri="{FF2B5EF4-FFF2-40B4-BE49-F238E27FC236}">
                <a16:creationId xmlns:a16="http://schemas.microsoft.com/office/drawing/2014/main" id="{7BBDDA19-1831-4AE7-A0BD-358C73ACAD0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23238" y="25926"/>
            <a:ext cx="4321894" cy="6968599"/>
          </a:xfrm>
          <a:prstGeom prst="rect">
            <a:avLst/>
          </a:prstGeom>
        </p:spPr>
      </p:pic>
      <p:pic>
        <p:nvPicPr>
          <p:cNvPr id="5" name="Picture 4">
            <a:extLst>
              <a:ext uri="{FF2B5EF4-FFF2-40B4-BE49-F238E27FC236}">
                <a16:creationId xmlns:a16="http://schemas.microsoft.com/office/drawing/2014/main" id="{6000FD77-9047-41F9-9481-D00100C8C1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8438" y="4711441"/>
            <a:ext cx="6019800" cy="103477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601E6DB-F321-4799-BF3D-D863461FA91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8437" y="6392862"/>
            <a:ext cx="9296400" cy="50250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1125752-DC18-472A-B1CA-D7124421D940}"/>
              </a:ext>
            </a:extLst>
          </p:cNvPr>
          <p:cNvPicPr>
            <a:picLocks noChangeAspect="1"/>
          </p:cNvPicPr>
          <p:nvPr/>
        </p:nvPicPr>
        <p:blipFill>
          <a:blip r:embed="rId9"/>
          <a:stretch>
            <a:fillRect/>
          </a:stretch>
        </p:blipFill>
        <p:spPr>
          <a:xfrm>
            <a:off x="198437" y="5842845"/>
            <a:ext cx="7696849" cy="450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2202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Почему именно </a:t>
            </a:r>
            <a:r>
              <a:rPr lang="ru-RU" dirty="0" err="1"/>
              <a:t>Xamarin</a:t>
            </a:r>
            <a:r>
              <a:rPr lang="ru-RU" dirty="0"/>
              <a:t> и как это аргументировать</a:t>
            </a:r>
          </a:p>
        </p:txBody>
      </p:sp>
      <p:sp>
        <p:nvSpPr>
          <p:cNvPr id="5" name="Text Placeholder 4"/>
          <p:cNvSpPr>
            <a:spLocks noGrp="1"/>
          </p:cNvSpPr>
          <p:nvPr>
            <p:ph type="body" sz="quarter" idx="12"/>
          </p:nvPr>
        </p:nvSpPr>
        <p:spPr>
          <a:xfrm>
            <a:off x="274734" y="4299370"/>
            <a:ext cx="7315137" cy="1828007"/>
          </a:xfrm>
        </p:spPr>
        <p:txBody>
          <a:bodyPr/>
          <a:lstStyle/>
          <a:p>
            <a:r>
              <a:rPr lang="ru-RU" dirty="0" err="1"/>
              <a:t>Ромуальд</a:t>
            </a:r>
            <a:r>
              <a:rPr lang="ru-RU" dirty="0"/>
              <a:t> </a:t>
            </a:r>
            <a:r>
              <a:rPr lang="ru-RU" dirty="0" err="1"/>
              <a:t>Здебский</a:t>
            </a:r>
            <a:endParaRPr lang="en-US" dirty="0"/>
          </a:p>
          <a:p>
            <a:r>
              <a:rPr lang="en-US" dirty="0"/>
              <a:t>Microsoft</a:t>
            </a:r>
            <a:endParaRPr lang="ru-RU" dirty="0"/>
          </a:p>
          <a:p>
            <a:r>
              <a:rPr lang="en-US" dirty="0"/>
              <a:t>rzdebski@microsoft.com</a:t>
            </a:r>
          </a:p>
        </p:txBody>
      </p:sp>
    </p:spTree>
    <p:extLst>
      <p:ext uri="{BB962C8B-B14F-4D97-AF65-F5344CB8AC3E}">
        <p14:creationId xmlns:p14="http://schemas.microsoft.com/office/powerpoint/2010/main" val="413685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AEF1-C6AE-475D-BB0B-6171BF914231}"/>
              </a:ext>
            </a:extLst>
          </p:cNvPr>
          <p:cNvSpPr>
            <a:spLocks noGrp="1"/>
          </p:cNvSpPr>
          <p:nvPr>
            <p:ph type="title"/>
          </p:nvPr>
        </p:nvSpPr>
        <p:spPr/>
        <p:txBody>
          <a:bodyPr/>
          <a:lstStyle/>
          <a:p>
            <a:r>
              <a:rPr lang="ru-RU" dirty="0"/>
              <a:t>Лицензии – обратите внимание</a:t>
            </a:r>
          </a:p>
        </p:txBody>
      </p:sp>
      <p:pic>
        <p:nvPicPr>
          <p:cNvPr id="4" name="Picture 3">
            <a:extLst>
              <a:ext uri="{FF2B5EF4-FFF2-40B4-BE49-F238E27FC236}">
                <a16:creationId xmlns:a16="http://schemas.microsoft.com/office/drawing/2014/main" id="{0344AD24-4383-48B0-9523-06326F75DD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986" y="1481931"/>
            <a:ext cx="4394127" cy="4030662"/>
          </a:xfrm>
          <a:prstGeom prst="rect">
            <a:avLst/>
          </a:prstGeom>
          <a:ln>
            <a:noFill/>
          </a:ln>
          <a:effectLst>
            <a:outerShdw blurRad="292100" dist="139700" dir="2700000" algn="tl" rotWithShape="0">
              <a:srgbClr val="333333">
                <a:alpha val="65000"/>
              </a:srgbClr>
            </a:outerShdw>
          </a:effectLst>
        </p:spPr>
      </p:pic>
      <p:cxnSp>
        <p:nvCxnSpPr>
          <p:cNvPr id="5" name="Straight Connector 4">
            <a:extLst>
              <a:ext uri="{FF2B5EF4-FFF2-40B4-BE49-F238E27FC236}">
                <a16:creationId xmlns:a16="http://schemas.microsoft.com/office/drawing/2014/main" id="{10E4F14D-06E3-4BB2-A257-9158754240FE}"/>
              </a:ext>
            </a:extLst>
          </p:cNvPr>
          <p:cNvCxnSpPr>
            <a:cxnSpLocks/>
          </p:cNvCxnSpPr>
          <p:nvPr/>
        </p:nvCxnSpPr>
        <p:spPr>
          <a:xfrm>
            <a:off x="1036637" y="4411662"/>
            <a:ext cx="1828800" cy="0"/>
          </a:xfrm>
          <a:prstGeom prst="line">
            <a:avLst/>
          </a:prstGeom>
          <a:ln w="38100">
            <a:solidFill>
              <a:srgbClr val="14DA43"/>
            </a:solidFill>
            <a:headEnd type="none"/>
            <a:tailEnd type="none"/>
          </a:ln>
        </p:spPr>
        <p:style>
          <a:lnRef idx="1">
            <a:schemeClr val="accent5"/>
          </a:lnRef>
          <a:fillRef idx="0">
            <a:schemeClr val="accent5"/>
          </a:fillRef>
          <a:effectRef idx="0">
            <a:schemeClr val="accent5"/>
          </a:effectRef>
          <a:fontRef idx="minor">
            <a:schemeClr val="tx1"/>
          </a:fontRef>
        </p:style>
      </p:cxnSp>
      <p:pic>
        <p:nvPicPr>
          <p:cNvPr id="7" name="Picture 6">
            <a:extLst>
              <a:ext uri="{FF2B5EF4-FFF2-40B4-BE49-F238E27FC236}">
                <a16:creationId xmlns:a16="http://schemas.microsoft.com/office/drawing/2014/main" id="{9ADEB0C2-6645-4AAA-8389-FF32B28D7A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37237" y="1255711"/>
            <a:ext cx="6020803" cy="1524000"/>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456B6EE4-E21D-4D8A-A76D-B1DF1EA2F1A0}"/>
              </a:ext>
            </a:extLst>
          </p:cNvPr>
          <p:cNvCxnSpPr>
            <a:cxnSpLocks/>
          </p:cNvCxnSpPr>
          <p:nvPr/>
        </p:nvCxnSpPr>
        <p:spPr>
          <a:xfrm>
            <a:off x="10714037" y="2201862"/>
            <a:ext cx="1066800" cy="0"/>
          </a:xfrm>
          <a:prstGeom prst="line">
            <a:avLst/>
          </a:prstGeom>
          <a:ln w="38100">
            <a:solidFill>
              <a:srgbClr val="FF8C00"/>
            </a:solidFill>
            <a:headEnd type="none"/>
            <a:tailEnd type="none"/>
          </a:ln>
        </p:spPr>
        <p:style>
          <a:lnRef idx="1">
            <a:schemeClr val="accent5"/>
          </a:lnRef>
          <a:fillRef idx="0">
            <a:schemeClr val="accent5"/>
          </a:fillRef>
          <a:effectRef idx="0">
            <a:schemeClr val="accent5"/>
          </a:effectRef>
          <a:fontRef idx="minor">
            <a:schemeClr val="tx1"/>
          </a:fontRef>
        </p:style>
      </p:cxnSp>
      <p:pic>
        <p:nvPicPr>
          <p:cNvPr id="10" name="Picture 9">
            <a:extLst>
              <a:ext uri="{FF2B5EF4-FFF2-40B4-BE49-F238E27FC236}">
                <a16:creationId xmlns:a16="http://schemas.microsoft.com/office/drawing/2014/main" id="{C1990501-B8BC-4C1E-B102-222A34A9C7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37237" y="3148014"/>
            <a:ext cx="6212390" cy="3157537"/>
          </a:xfrm>
          <a:prstGeom prst="rect">
            <a:avLst/>
          </a:prstGeom>
        </p:spPr>
      </p:pic>
      <p:cxnSp>
        <p:nvCxnSpPr>
          <p:cNvPr id="11" name="Straight Connector 10">
            <a:extLst>
              <a:ext uri="{FF2B5EF4-FFF2-40B4-BE49-F238E27FC236}">
                <a16:creationId xmlns:a16="http://schemas.microsoft.com/office/drawing/2014/main" id="{31C700D0-B569-4923-BEB3-C461239E83A2}"/>
              </a:ext>
            </a:extLst>
          </p:cNvPr>
          <p:cNvCxnSpPr>
            <a:cxnSpLocks/>
          </p:cNvCxnSpPr>
          <p:nvPr/>
        </p:nvCxnSpPr>
        <p:spPr>
          <a:xfrm>
            <a:off x="8123237" y="3421062"/>
            <a:ext cx="3926390" cy="0"/>
          </a:xfrm>
          <a:prstGeom prst="line">
            <a:avLst/>
          </a:prstGeom>
          <a:ln w="38100">
            <a:solidFill>
              <a:srgbClr val="FF8C00"/>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6081F810-9616-48C7-800F-17FC0DE81050}"/>
              </a:ext>
            </a:extLst>
          </p:cNvPr>
          <p:cNvCxnSpPr>
            <a:cxnSpLocks/>
          </p:cNvCxnSpPr>
          <p:nvPr/>
        </p:nvCxnSpPr>
        <p:spPr>
          <a:xfrm>
            <a:off x="6980237" y="4125912"/>
            <a:ext cx="4495800" cy="0"/>
          </a:xfrm>
          <a:prstGeom prst="line">
            <a:avLst/>
          </a:prstGeom>
          <a:ln w="38100">
            <a:solidFill>
              <a:srgbClr val="FF8C00"/>
            </a:solidFill>
            <a:headEnd type="none"/>
            <a:tailEnd type="none"/>
          </a:ln>
        </p:spPr>
        <p:style>
          <a:lnRef idx="1">
            <a:schemeClr val="accent5"/>
          </a:lnRef>
          <a:fillRef idx="0">
            <a:schemeClr val="accent5"/>
          </a:fillRef>
          <a:effectRef idx="0">
            <a:schemeClr val="accent5"/>
          </a:effectRef>
          <a:fontRef idx="minor">
            <a:schemeClr val="tx1"/>
          </a:fontRef>
        </p:style>
      </p:cxnSp>
      <p:sp>
        <p:nvSpPr>
          <p:cNvPr id="15" name="Rectangle 14">
            <a:extLst>
              <a:ext uri="{FF2B5EF4-FFF2-40B4-BE49-F238E27FC236}">
                <a16:creationId xmlns:a16="http://schemas.microsoft.com/office/drawing/2014/main" id="{4DA02CE3-73FE-4B12-A2B1-FF0D8298A2F6}"/>
              </a:ext>
            </a:extLst>
          </p:cNvPr>
          <p:cNvSpPr/>
          <p:nvPr/>
        </p:nvSpPr>
        <p:spPr>
          <a:xfrm>
            <a:off x="6752543" y="6331506"/>
            <a:ext cx="4381777" cy="369332"/>
          </a:xfrm>
          <a:prstGeom prst="rect">
            <a:avLst/>
          </a:prstGeom>
        </p:spPr>
        <p:txBody>
          <a:bodyPr wrap="none">
            <a:spAutoFit/>
          </a:bodyPr>
          <a:lstStyle/>
          <a:p>
            <a:r>
              <a:rPr lang="ru-RU" dirty="0"/>
              <a:t>https://github.com/facebook/react-native/</a:t>
            </a:r>
          </a:p>
        </p:txBody>
      </p:sp>
      <p:sp>
        <p:nvSpPr>
          <p:cNvPr id="16" name="Rectangle 15">
            <a:extLst>
              <a:ext uri="{FF2B5EF4-FFF2-40B4-BE49-F238E27FC236}">
                <a16:creationId xmlns:a16="http://schemas.microsoft.com/office/drawing/2014/main" id="{C15940CC-CEA5-496B-8D97-63587619F117}"/>
              </a:ext>
            </a:extLst>
          </p:cNvPr>
          <p:cNvSpPr/>
          <p:nvPr/>
        </p:nvSpPr>
        <p:spPr>
          <a:xfrm>
            <a:off x="122237" y="6331506"/>
            <a:ext cx="4469044" cy="369332"/>
          </a:xfrm>
          <a:prstGeom prst="rect">
            <a:avLst/>
          </a:prstGeom>
        </p:spPr>
        <p:txBody>
          <a:bodyPr wrap="none">
            <a:spAutoFit/>
          </a:bodyPr>
          <a:lstStyle/>
          <a:p>
            <a:r>
              <a:rPr lang="ru-RU" dirty="0"/>
              <a:t>https://github.com/xamarin/Xamarin.Forms</a:t>
            </a:r>
          </a:p>
        </p:txBody>
      </p:sp>
    </p:spTree>
    <p:extLst>
      <p:ext uri="{BB962C8B-B14F-4D97-AF65-F5344CB8AC3E}">
        <p14:creationId xmlns:p14="http://schemas.microsoft.com/office/powerpoint/2010/main" val="1479800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Почему именно </a:t>
            </a:r>
            <a:r>
              <a:rPr lang="ru-RU" dirty="0" err="1"/>
              <a:t>Xamarin</a:t>
            </a:r>
            <a:r>
              <a:rPr lang="ru-RU" dirty="0"/>
              <a:t> и как это аргументировать</a:t>
            </a:r>
          </a:p>
        </p:txBody>
      </p:sp>
      <p:sp>
        <p:nvSpPr>
          <p:cNvPr id="5" name="Text Placeholder 4"/>
          <p:cNvSpPr>
            <a:spLocks noGrp="1"/>
          </p:cNvSpPr>
          <p:nvPr>
            <p:ph type="body" sz="quarter" idx="12"/>
          </p:nvPr>
        </p:nvSpPr>
        <p:spPr>
          <a:xfrm>
            <a:off x="274734" y="4299370"/>
            <a:ext cx="7315137" cy="1828007"/>
          </a:xfrm>
        </p:spPr>
        <p:txBody>
          <a:bodyPr/>
          <a:lstStyle/>
          <a:p>
            <a:r>
              <a:rPr lang="ru-RU" dirty="0" err="1"/>
              <a:t>Ромуальд</a:t>
            </a:r>
            <a:r>
              <a:rPr lang="ru-RU" dirty="0"/>
              <a:t> </a:t>
            </a:r>
            <a:r>
              <a:rPr lang="ru-RU" dirty="0" err="1"/>
              <a:t>Здебский</a:t>
            </a:r>
            <a:endParaRPr lang="en-US" dirty="0"/>
          </a:p>
          <a:p>
            <a:r>
              <a:rPr lang="en-US" dirty="0"/>
              <a:t>Microsoft</a:t>
            </a:r>
            <a:endParaRPr lang="ru-RU" dirty="0"/>
          </a:p>
          <a:p>
            <a:r>
              <a:rPr lang="en-US" dirty="0"/>
              <a:t>rzdebski@microsoft.com</a:t>
            </a:r>
          </a:p>
        </p:txBody>
      </p:sp>
    </p:spTree>
    <p:extLst>
      <p:ext uri="{BB962C8B-B14F-4D97-AF65-F5344CB8AC3E}">
        <p14:creationId xmlns:p14="http://schemas.microsoft.com/office/powerpoint/2010/main" val="150567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07842" y="1135397"/>
            <a:ext cx="3796316" cy="37963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918">
              <a:solidFill>
                <a:srgbClr val="FFFFFF"/>
              </a:solidFill>
              <a:latin typeface="Segoe UI Semilight"/>
            </a:endParaRPr>
          </a:p>
        </p:txBody>
      </p:sp>
      <p:sp>
        <p:nvSpPr>
          <p:cNvPr id="15" name="Oval 14"/>
          <p:cNvSpPr/>
          <p:nvPr/>
        </p:nvSpPr>
        <p:spPr>
          <a:xfrm>
            <a:off x="4311774" y="1135397"/>
            <a:ext cx="3796316" cy="37963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918">
              <a:solidFill>
                <a:srgbClr val="FFFFFF"/>
              </a:solidFill>
              <a:latin typeface="Segoe UI Semilight"/>
            </a:endParaRPr>
          </a:p>
        </p:txBody>
      </p:sp>
      <p:sp>
        <p:nvSpPr>
          <p:cNvPr id="16" name="Oval 15"/>
          <p:cNvSpPr/>
          <p:nvPr/>
        </p:nvSpPr>
        <p:spPr>
          <a:xfrm>
            <a:off x="8315707" y="1135397"/>
            <a:ext cx="3796316" cy="379631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918">
              <a:solidFill>
                <a:srgbClr val="FFFFFF"/>
              </a:solidFill>
              <a:latin typeface="Segoe UI Semilight"/>
            </a:endParaRPr>
          </a:p>
        </p:txBody>
      </p:sp>
      <p:grpSp>
        <p:nvGrpSpPr>
          <p:cNvPr id="12" name="Group 11"/>
          <p:cNvGrpSpPr/>
          <p:nvPr/>
        </p:nvGrpSpPr>
        <p:grpSpPr>
          <a:xfrm>
            <a:off x="703015" y="1550477"/>
            <a:ext cx="3013261" cy="3013261"/>
            <a:chOff x="1489622" y="4103667"/>
            <a:chExt cx="5909731" cy="5909731"/>
          </a:xfrm>
        </p:grpSpPr>
        <p:sp>
          <p:nvSpPr>
            <p:cNvPr id="3" name="Oval 2"/>
            <p:cNvSpPr/>
            <p:nvPr/>
          </p:nvSpPr>
          <p:spPr>
            <a:xfrm>
              <a:off x="1489622" y="4103667"/>
              <a:ext cx="5909731" cy="5909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918">
                <a:solidFill>
                  <a:srgbClr val="FFFFFF"/>
                </a:solidFill>
                <a:latin typeface="Segoe UI Semiligh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4667" y="5849646"/>
              <a:ext cx="3085344" cy="2952182"/>
            </a:xfrm>
            <a:prstGeom prst="rect">
              <a:avLst/>
            </a:prstGeom>
          </p:spPr>
        </p:pic>
      </p:grpSp>
      <p:grpSp>
        <p:nvGrpSpPr>
          <p:cNvPr id="13" name="Group 12"/>
          <p:cNvGrpSpPr/>
          <p:nvPr/>
        </p:nvGrpSpPr>
        <p:grpSpPr>
          <a:xfrm>
            <a:off x="4716151" y="1550477"/>
            <a:ext cx="3013261" cy="3013261"/>
            <a:chOff x="9360345" y="4103667"/>
            <a:chExt cx="5909731" cy="5909731"/>
          </a:xfrm>
        </p:grpSpPr>
        <p:sp>
          <p:nvSpPr>
            <p:cNvPr id="18" name="Oval 17"/>
            <p:cNvSpPr/>
            <p:nvPr/>
          </p:nvSpPr>
          <p:spPr>
            <a:xfrm>
              <a:off x="9360345" y="4103667"/>
              <a:ext cx="5909731" cy="5909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918">
                <a:solidFill>
                  <a:srgbClr val="FFFFFF"/>
                </a:solidFill>
                <a:latin typeface="Segoe UI Semilight"/>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07598" y="5536251"/>
              <a:ext cx="3015224" cy="2952182"/>
            </a:xfrm>
            <a:prstGeom prst="rect">
              <a:avLst/>
            </a:prstGeom>
          </p:spPr>
        </p:pic>
      </p:grpSp>
      <p:grpSp>
        <p:nvGrpSpPr>
          <p:cNvPr id="14" name="Group 13"/>
          <p:cNvGrpSpPr/>
          <p:nvPr/>
        </p:nvGrpSpPr>
        <p:grpSpPr>
          <a:xfrm>
            <a:off x="8732931" y="1550477"/>
            <a:ext cx="3013261" cy="3013261"/>
            <a:chOff x="17238217" y="4103667"/>
            <a:chExt cx="5909731" cy="5909731"/>
          </a:xfrm>
        </p:grpSpPr>
        <p:sp>
          <p:nvSpPr>
            <p:cNvPr id="19" name="Oval 18"/>
            <p:cNvSpPr/>
            <p:nvPr/>
          </p:nvSpPr>
          <p:spPr>
            <a:xfrm>
              <a:off x="17238217" y="4103667"/>
              <a:ext cx="5909731" cy="5909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918">
                <a:solidFill>
                  <a:srgbClr val="FFFFFF"/>
                </a:solidFill>
                <a:latin typeface="Segoe UI Semilight"/>
              </a:endParaRP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771994" y="5701025"/>
              <a:ext cx="2842176" cy="2836045"/>
            </a:xfrm>
            <a:prstGeom prst="rect">
              <a:avLst/>
            </a:prstGeom>
          </p:spPr>
        </p:pic>
      </p:grpSp>
      <p:sp>
        <p:nvSpPr>
          <p:cNvPr id="32" name="Oval 31"/>
          <p:cNvSpPr/>
          <p:nvPr/>
        </p:nvSpPr>
        <p:spPr>
          <a:xfrm>
            <a:off x="699370" y="1581331"/>
            <a:ext cx="3013261" cy="3013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1728" dirty="0">
                <a:gradFill>
                  <a:gsLst>
                    <a:gs pos="5439">
                      <a:srgbClr val="00188F"/>
                    </a:gs>
                    <a:gs pos="75000">
                      <a:srgbClr val="00188F"/>
                    </a:gs>
                  </a:gsLst>
                  <a:lin ang="5400000" scaled="0"/>
                </a:gradFill>
                <a:latin typeface="Segoe Pro Black" panose="020B0A02040504020203" pitchFamily="34" charset="0"/>
              </a:rPr>
              <a:t>?</a:t>
            </a:r>
          </a:p>
        </p:txBody>
      </p:sp>
      <p:sp>
        <p:nvSpPr>
          <p:cNvPr id="34" name="Oval 33"/>
          <p:cNvSpPr/>
          <p:nvPr/>
        </p:nvSpPr>
        <p:spPr>
          <a:xfrm>
            <a:off x="4716151" y="1550477"/>
            <a:ext cx="3013261" cy="3013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1728" dirty="0">
                <a:gradFill>
                  <a:gsLst>
                    <a:gs pos="5439">
                      <a:srgbClr val="00188F"/>
                    </a:gs>
                    <a:gs pos="75000">
                      <a:srgbClr val="00188F"/>
                    </a:gs>
                  </a:gsLst>
                  <a:lin ang="5400000" scaled="0"/>
                </a:gradFill>
                <a:latin typeface="Segoe Pro Black" panose="020B0A02040504020203" pitchFamily="34" charset="0"/>
              </a:rPr>
              <a:t>?</a:t>
            </a:r>
          </a:p>
        </p:txBody>
      </p:sp>
      <p:sp>
        <p:nvSpPr>
          <p:cNvPr id="44" name="Oval 43"/>
          <p:cNvSpPr/>
          <p:nvPr/>
        </p:nvSpPr>
        <p:spPr>
          <a:xfrm>
            <a:off x="8732931" y="1550477"/>
            <a:ext cx="3013261" cy="3013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1728" dirty="0">
                <a:gradFill>
                  <a:gsLst>
                    <a:gs pos="5439">
                      <a:srgbClr val="00188F"/>
                    </a:gs>
                    <a:gs pos="75000">
                      <a:srgbClr val="00188F"/>
                    </a:gs>
                  </a:gsLst>
                  <a:lin ang="5400000" scaled="0"/>
                </a:gradFill>
                <a:latin typeface="Segoe Pro Black" panose="020B0A02040504020203" pitchFamily="34" charset="0"/>
              </a:rPr>
              <a:t>?</a:t>
            </a:r>
          </a:p>
        </p:txBody>
      </p:sp>
      <p:sp>
        <p:nvSpPr>
          <p:cNvPr id="5" name="TextBox 4"/>
          <p:cNvSpPr txBox="1"/>
          <p:nvPr/>
        </p:nvSpPr>
        <p:spPr>
          <a:xfrm>
            <a:off x="307842" y="5015899"/>
            <a:ext cx="3691757" cy="1374897"/>
          </a:xfrm>
          <a:prstGeom prst="rect">
            <a:avLst/>
          </a:prstGeom>
          <a:noFill/>
        </p:spPr>
        <p:txBody>
          <a:bodyPr wrap="square" rtlCol="0">
            <a:spAutoFit/>
          </a:bodyPr>
          <a:lstStyle/>
          <a:p>
            <a:pPr algn="ctr" defTabSz="932563">
              <a:defRPr/>
            </a:pPr>
            <a:r>
              <a:rPr lang="ru-RU" sz="4080" dirty="0" err="1">
                <a:gradFill>
                  <a:gsLst>
                    <a:gs pos="5439">
                      <a:srgbClr val="353535"/>
                    </a:gs>
                    <a:gs pos="75000">
                      <a:srgbClr val="353535"/>
                    </a:gs>
                  </a:gsLst>
                  <a:lin ang="5400000" scaled="0"/>
                </a:gradFill>
                <a:latin typeface="Segoe Light"/>
              </a:rPr>
              <a:t>Нативный</a:t>
            </a:r>
            <a:r>
              <a:rPr lang="ru-RU" sz="4080" dirty="0">
                <a:gradFill>
                  <a:gsLst>
                    <a:gs pos="5439">
                      <a:srgbClr val="353535"/>
                    </a:gs>
                    <a:gs pos="75000">
                      <a:srgbClr val="353535"/>
                    </a:gs>
                  </a:gsLst>
                  <a:lin ang="5400000" scaled="0"/>
                </a:gradFill>
                <a:latin typeface="Segoe Light"/>
              </a:rPr>
              <a:t> интерфейс</a:t>
            </a:r>
            <a:endParaRPr lang="en-US" sz="4080" dirty="0">
              <a:gradFill>
                <a:gsLst>
                  <a:gs pos="5439">
                    <a:srgbClr val="353535"/>
                  </a:gs>
                  <a:gs pos="75000">
                    <a:srgbClr val="353535"/>
                  </a:gs>
                </a:gsLst>
                <a:lin ang="5400000" scaled="0"/>
              </a:gradFill>
              <a:latin typeface="Segoe Light"/>
            </a:endParaRPr>
          </a:p>
        </p:txBody>
      </p:sp>
      <p:sp>
        <p:nvSpPr>
          <p:cNvPr id="20" name="TextBox 19"/>
          <p:cNvSpPr txBox="1"/>
          <p:nvPr/>
        </p:nvSpPr>
        <p:spPr>
          <a:xfrm>
            <a:off x="4311775" y="5015899"/>
            <a:ext cx="3796316" cy="734534"/>
          </a:xfrm>
          <a:prstGeom prst="rect">
            <a:avLst/>
          </a:prstGeom>
          <a:noFill/>
        </p:spPr>
        <p:txBody>
          <a:bodyPr wrap="square" rtlCol="0">
            <a:spAutoFit/>
          </a:bodyPr>
          <a:lstStyle/>
          <a:p>
            <a:pPr algn="ctr" defTabSz="932563">
              <a:defRPr/>
            </a:pPr>
            <a:r>
              <a:rPr lang="ru-RU" sz="4080" dirty="0" err="1">
                <a:gradFill>
                  <a:gsLst>
                    <a:gs pos="5439">
                      <a:srgbClr val="353535"/>
                    </a:gs>
                    <a:gs pos="75000">
                      <a:srgbClr val="353535"/>
                    </a:gs>
                  </a:gsLst>
                  <a:lin ang="5400000" scaled="0"/>
                </a:gradFill>
                <a:latin typeface="Segoe Light"/>
              </a:rPr>
              <a:t>Нативные</a:t>
            </a:r>
            <a:r>
              <a:rPr lang="ru-RU" sz="4080" dirty="0">
                <a:gradFill>
                  <a:gsLst>
                    <a:gs pos="5439">
                      <a:srgbClr val="353535"/>
                    </a:gs>
                    <a:gs pos="75000">
                      <a:srgbClr val="353535"/>
                    </a:gs>
                  </a:gsLst>
                  <a:lin ang="5400000" scaled="0"/>
                </a:gradFill>
                <a:latin typeface="Segoe Light"/>
              </a:rPr>
              <a:t> </a:t>
            </a:r>
            <a:r>
              <a:rPr lang="en-US" sz="4080" dirty="0">
                <a:gradFill>
                  <a:gsLst>
                    <a:gs pos="5439">
                      <a:srgbClr val="353535"/>
                    </a:gs>
                    <a:gs pos="75000">
                      <a:srgbClr val="353535"/>
                    </a:gs>
                  </a:gsLst>
                  <a:lin ang="5400000" scaled="0"/>
                </a:gradFill>
                <a:latin typeface="Segoe Light"/>
              </a:rPr>
              <a:t>API</a:t>
            </a:r>
          </a:p>
        </p:txBody>
      </p:sp>
      <p:sp>
        <p:nvSpPr>
          <p:cNvPr id="21" name="TextBox 20"/>
          <p:cNvSpPr txBox="1"/>
          <p:nvPr/>
        </p:nvSpPr>
        <p:spPr>
          <a:xfrm>
            <a:off x="8420268" y="5015898"/>
            <a:ext cx="3691756" cy="1374897"/>
          </a:xfrm>
          <a:prstGeom prst="rect">
            <a:avLst/>
          </a:prstGeom>
          <a:noFill/>
        </p:spPr>
        <p:txBody>
          <a:bodyPr wrap="square" rtlCol="0">
            <a:spAutoFit/>
          </a:bodyPr>
          <a:lstStyle/>
          <a:p>
            <a:pPr algn="ctr" defTabSz="932563">
              <a:defRPr/>
            </a:pPr>
            <a:r>
              <a:rPr lang="ru-RU" sz="4080" dirty="0" err="1">
                <a:gradFill>
                  <a:gsLst>
                    <a:gs pos="5439">
                      <a:srgbClr val="353535"/>
                    </a:gs>
                    <a:gs pos="75000">
                      <a:srgbClr val="353535"/>
                    </a:gs>
                  </a:gsLst>
                  <a:lin ang="5400000" scaled="0"/>
                </a:gradFill>
                <a:latin typeface="Segoe Light"/>
              </a:rPr>
              <a:t>Нативная</a:t>
            </a:r>
            <a:r>
              <a:rPr lang="ru-RU" sz="4080" dirty="0">
                <a:gradFill>
                  <a:gsLst>
                    <a:gs pos="5439">
                      <a:srgbClr val="353535"/>
                    </a:gs>
                    <a:gs pos="75000">
                      <a:srgbClr val="353535"/>
                    </a:gs>
                  </a:gsLst>
                  <a:lin ang="5400000" scaled="0"/>
                </a:gradFill>
                <a:latin typeface="Segoe Light"/>
              </a:rPr>
              <a:t> скорость</a:t>
            </a:r>
            <a:endParaRPr lang="en-US" sz="4080" dirty="0">
              <a:gradFill>
                <a:gsLst>
                  <a:gs pos="5439">
                    <a:srgbClr val="353535"/>
                  </a:gs>
                  <a:gs pos="75000">
                    <a:srgbClr val="353535"/>
                  </a:gs>
                </a:gsLst>
                <a:lin ang="5400000" scaled="0"/>
              </a:gradFill>
              <a:latin typeface="Segoe Light"/>
            </a:endParaRPr>
          </a:p>
        </p:txBody>
      </p:sp>
    </p:spTree>
    <p:extLst>
      <p:ext uri="{BB962C8B-B14F-4D97-AF65-F5344CB8AC3E}">
        <p14:creationId xmlns:p14="http://schemas.microsoft.com/office/powerpoint/2010/main" val="185082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4"/>
                                        </p:tgtEl>
                                      </p:cBhvr>
                                    </p:animEffect>
                                    <p:set>
                                      <p:cBhvr>
                                        <p:cTn id="15" dur="1" fill="hold">
                                          <p:stCondLst>
                                            <p:cond delay="499"/>
                                          </p:stCondLst>
                                        </p:cTn>
                                        <p:tgtEl>
                                          <p:spTgt spid="3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4"/>
                                        </p:tgtEl>
                                      </p:cBhvr>
                                    </p:animEffect>
                                    <p:set>
                                      <p:cBhvr>
                                        <p:cTn id="23" dur="1" fill="hold">
                                          <p:stCondLst>
                                            <p:cond delay="499"/>
                                          </p:stCondLst>
                                        </p:cTn>
                                        <p:tgtEl>
                                          <p:spTgt spid="4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44" grpId="0" animBg="1"/>
      <p:bldP spid="5"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solidFill>
                  <a:schemeClr val="bg2">
                    <a:lumMod val="10000"/>
                  </a:schemeClr>
                </a:solidFill>
              </a:rPr>
              <a:t>Фреймворки на основе веб технологий</a:t>
            </a:r>
            <a:endParaRPr lang="en-US" dirty="0">
              <a:solidFill>
                <a:schemeClr val="bg2">
                  <a:lumMod val="10000"/>
                </a:schemeClr>
              </a:solidFill>
            </a:endParaRPr>
          </a:p>
        </p:txBody>
      </p:sp>
      <p:sp>
        <p:nvSpPr>
          <p:cNvPr id="36" name="TextBox 35"/>
          <p:cNvSpPr txBox="1"/>
          <p:nvPr/>
        </p:nvSpPr>
        <p:spPr>
          <a:xfrm>
            <a:off x="1229472" y="2002436"/>
            <a:ext cx="2758581" cy="2367144"/>
          </a:xfrm>
          <a:prstGeom prst="rect">
            <a:avLst/>
          </a:prstGeom>
          <a:noFill/>
        </p:spPr>
        <p:txBody>
          <a:bodyPr wrap="square" lIns="182829" tIns="146262" rIns="182829" bIns="146262" rtlCol="0">
            <a:spAutoFit/>
          </a:bodyPr>
          <a:lstStyle/>
          <a:p>
            <a:pPr algn="r" defTabSz="932217">
              <a:lnSpc>
                <a:spcPct val="110000"/>
              </a:lnSpc>
              <a:defRPr/>
            </a:pPr>
            <a:r>
              <a:rPr lang="en-US" sz="3000" kern="0" dirty="0">
                <a:solidFill>
                  <a:srgbClr val="E6E6E6">
                    <a:lumMod val="10000"/>
                  </a:srgbClr>
                </a:solidFill>
                <a:latin typeface="Segoe UI Light" charset="0"/>
                <a:ea typeface="Segoe UI Light" charset="0"/>
                <a:cs typeface="Segoe UI Light" charset="0"/>
              </a:rPr>
              <a:t>Lua</a:t>
            </a:r>
          </a:p>
          <a:p>
            <a:pPr algn="r" defTabSz="932217">
              <a:lnSpc>
                <a:spcPct val="110000"/>
              </a:lnSpc>
              <a:defRPr/>
            </a:pPr>
            <a:r>
              <a:rPr lang="en-US" sz="3000" kern="0" dirty="0">
                <a:solidFill>
                  <a:srgbClr val="E6E6E6">
                    <a:lumMod val="10000"/>
                  </a:srgbClr>
                </a:solidFill>
                <a:latin typeface="Segoe UI Light" charset="0"/>
                <a:ea typeface="Segoe UI Light" charset="0"/>
                <a:cs typeface="Segoe UI Light" charset="0"/>
              </a:rPr>
              <a:t>Javascript</a:t>
            </a:r>
          </a:p>
          <a:p>
            <a:pPr algn="r" defTabSz="932217">
              <a:lnSpc>
                <a:spcPct val="110000"/>
              </a:lnSpc>
              <a:defRPr/>
            </a:pPr>
            <a:r>
              <a:rPr lang="en-US" sz="3000" kern="0" dirty="0">
                <a:solidFill>
                  <a:srgbClr val="E6E6E6">
                    <a:lumMod val="10000"/>
                  </a:srgbClr>
                </a:solidFill>
                <a:latin typeface="Segoe UI Light" charset="0"/>
                <a:ea typeface="Segoe UI Light" charset="0"/>
                <a:cs typeface="Segoe UI Light" charset="0"/>
              </a:rPr>
              <a:t>Actionscript</a:t>
            </a:r>
          </a:p>
          <a:p>
            <a:pPr algn="r" defTabSz="932217">
              <a:lnSpc>
                <a:spcPct val="110000"/>
              </a:lnSpc>
              <a:defRPr/>
            </a:pPr>
            <a:r>
              <a:rPr lang="en-US" sz="3000" kern="0" dirty="0">
                <a:solidFill>
                  <a:srgbClr val="E6E6E6">
                    <a:lumMod val="10000"/>
                  </a:srgbClr>
                </a:solidFill>
                <a:latin typeface="Segoe UI Light" charset="0"/>
                <a:ea typeface="Segoe UI Light" charset="0"/>
                <a:cs typeface="Segoe UI Light" charset="0"/>
              </a:rPr>
              <a:t>HTML+CSS</a:t>
            </a:r>
          </a:p>
        </p:txBody>
      </p:sp>
      <p:cxnSp>
        <p:nvCxnSpPr>
          <p:cNvPr id="38" name="Straight Arrow Connector 37"/>
          <p:cNvCxnSpPr/>
          <p:nvPr/>
        </p:nvCxnSpPr>
        <p:spPr>
          <a:xfrm>
            <a:off x="4011714" y="2433748"/>
            <a:ext cx="878166" cy="0"/>
          </a:xfrm>
          <a:prstGeom prst="straightConnector1">
            <a:avLst/>
          </a:prstGeom>
          <a:ln w="28575" cap="rnd">
            <a:solidFill>
              <a:schemeClr val="accent5"/>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714" y="2954301"/>
            <a:ext cx="776593" cy="0"/>
          </a:xfrm>
          <a:prstGeom prst="straightConnector1">
            <a:avLst/>
          </a:prstGeom>
          <a:ln w="28575" cap="rnd">
            <a:solidFill>
              <a:schemeClr val="accent5"/>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714" y="3474854"/>
            <a:ext cx="776593" cy="0"/>
          </a:xfrm>
          <a:prstGeom prst="straightConnector1">
            <a:avLst/>
          </a:prstGeom>
          <a:ln w="28575" cap="rnd">
            <a:solidFill>
              <a:schemeClr val="accent5"/>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714" y="3995405"/>
            <a:ext cx="865468" cy="0"/>
          </a:xfrm>
          <a:prstGeom prst="straightConnector1">
            <a:avLst/>
          </a:prstGeom>
          <a:ln w="28575" cap="rnd">
            <a:solidFill>
              <a:schemeClr val="accent5"/>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365" y="2294089"/>
            <a:ext cx="1168068" cy="1802889"/>
            <a:chOff x="7744886" y="2413000"/>
            <a:chExt cx="1168400" cy="1803400"/>
          </a:xfrm>
        </p:grpSpPr>
        <p:cxnSp>
          <p:nvCxnSpPr>
            <p:cNvPr id="42" name="Straight Arrow Connector 41"/>
            <p:cNvCxnSpPr/>
            <p:nvPr/>
          </p:nvCxnSpPr>
          <p:spPr>
            <a:xfrm flipV="1">
              <a:off x="7744886" y="2413000"/>
              <a:ext cx="1168400" cy="901700"/>
            </a:xfrm>
            <a:prstGeom prst="straightConnector1">
              <a:avLst/>
            </a:prstGeom>
            <a:ln w="28575" cap="rnd">
              <a:solidFill>
                <a:schemeClr val="accent5"/>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ap="rnd">
              <a:solidFill>
                <a:schemeClr val="accent5"/>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14700"/>
              <a:ext cx="1168400" cy="901700"/>
            </a:xfrm>
            <a:prstGeom prst="straightConnector1">
              <a:avLst/>
            </a:prstGeom>
            <a:ln w="28575" cap="rnd">
              <a:solidFill>
                <a:schemeClr val="accent5"/>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878769" y="1862411"/>
            <a:ext cx="2678940" cy="2703268"/>
            <a:chOff x="9564980" y="3651664"/>
            <a:chExt cx="5254045" cy="5301759"/>
          </a:xfrm>
        </p:grpSpPr>
        <p:grpSp>
          <p:nvGrpSpPr>
            <p:cNvPr id="57" name="Group 56"/>
            <p:cNvGrpSpPr/>
            <p:nvPr/>
          </p:nvGrpSpPr>
          <p:grpSpPr>
            <a:xfrm>
              <a:off x="9564980" y="3651664"/>
              <a:ext cx="5254045" cy="5301759"/>
              <a:chOff x="5344586" y="1981200"/>
              <a:chExt cx="2679700" cy="2704035"/>
            </a:xfrm>
          </p:grpSpPr>
          <p:sp>
            <p:nvSpPr>
              <p:cNvPr id="55" name="Oval 54"/>
              <p:cNvSpPr/>
              <p:nvPr/>
            </p:nvSpPr>
            <p:spPr bwMode="auto">
              <a:xfrm>
                <a:off x="5344586" y="1981200"/>
                <a:ext cx="2679700" cy="2679700"/>
              </a:xfrm>
              <a:prstGeom prst="ellipse">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TextBox 31"/>
              <p:cNvSpPr txBox="1"/>
              <p:nvPr/>
            </p:nvSpPr>
            <p:spPr>
              <a:xfrm>
                <a:off x="5744635" y="3133277"/>
                <a:ext cx="1879600" cy="1551958"/>
              </a:xfrm>
              <a:prstGeom prst="rect">
                <a:avLst/>
              </a:prstGeom>
              <a:noFill/>
            </p:spPr>
            <p:txBody>
              <a:bodyPr wrap="square" lIns="182829" tIns="146262" rIns="182829" bIns="146262" rtlCol="0">
                <a:spAutoFit/>
              </a:bodyPr>
              <a:lstStyle/>
              <a:p>
                <a:pPr algn="ctr" defTabSz="932217">
                  <a:defRPr/>
                </a:pPr>
                <a:r>
                  <a:rPr lang="ru-RU" sz="2001" kern="0" dirty="0">
                    <a:gradFill>
                      <a:gsLst>
                        <a:gs pos="5439">
                          <a:srgbClr val="FFFFFF"/>
                        </a:gs>
                        <a:gs pos="75000">
                          <a:srgbClr val="FFFFFF"/>
                        </a:gs>
                      </a:gsLst>
                      <a:lin ang="5400000" scaled="0"/>
                    </a:gradFill>
                    <a:latin typeface="Segoe UI Light" charset="0"/>
                    <a:ea typeface="Segoe UI Light" charset="0"/>
                    <a:cs typeface="Segoe UI Light" charset="0"/>
                  </a:rPr>
                  <a:t>Генератор приложений на основе браузера</a:t>
                </a:r>
                <a:endParaRPr lang="en-US" sz="2001" kern="0" dirty="0">
                  <a:gradFill>
                    <a:gsLst>
                      <a:gs pos="5439">
                        <a:srgbClr val="FFFFFF"/>
                      </a:gs>
                      <a:gs pos="75000">
                        <a:srgbClr val="FFFFFF"/>
                      </a:gs>
                    </a:gsLst>
                    <a:lin ang="5400000" scaled="0"/>
                  </a:gradFill>
                  <a:latin typeface="Segoe UI Light" charset="0"/>
                  <a:ea typeface="Segoe UI Light" charset="0"/>
                  <a:cs typeface="Segoe UI Light" charset="0"/>
                </a:endParaRPr>
              </a:p>
            </p:txBody>
          </p:sp>
        </p:gr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08384" y="4093823"/>
              <a:ext cx="2380240" cy="1929816"/>
            </a:xfrm>
            <a:prstGeom prst="rect">
              <a:avLst/>
            </a:prstGeom>
          </p:spPr>
        </p:pic>
      </p:grpSp>
      <p:sp>
        <p:nvSpPr>
          <p:cNvPr id="61" name="Oval 60"/>
          <p:cNvSpPr/>
          <p:nvPr/>
        </p:nvSpPr>
        <p:spPr bwMode="auto">
          <a:xfrm>
            <a:off x="9077577" y="1769025"/>
            <a:ext cx="802881" cy="802881"/>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3" name="Group 62"/>
          <p:cNvGrpSpPr/>
          <p:nvPr/>
        </p:nvGrpSpPr>
        <p:grpSpPr>
          <a:xfrm>
            <a:off x="9077577" y="2785881"/>
            <a:ext cx="802881" cy="802881"/>
            <a:chOff x="11434337" y="2930084"/>
            <a:chExt cx="1574643" cy="1574643"/>
          </a:xfrm>
          <a:solidFill>
            <a:srgbClr val="3BB8AA"/>
          </a:solidFill>
        </p:grpSpPr>
        <p:sp>
          <p:nvSpPr>
            <p:cNvPr id="64" name="Oval 63"/>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66" name="Group 65"/>
          <p:cNvGrpSpPr/>
          <p:nvPr/>
        </p:nvGrpSpPr>
        <p:grpSpPr>
          <a:xfrm>
            <a:off x="9077577" y="3832054"/>
            <a:ext cx="802881" cy="802881"/>
            <a:chOff x="15720599" y="2954983"/>
            <a:chExt cx="1574643" cy="1574643"/>
          </a:xfrm>
          <a:solidFill>
            <a:srgbClr val="02AFCD"/>
          </a:solidFill>
        </p:grpSpPr>
        <p:sp>
          <p:nvSpPr>
            <p:cNvPr id="67" name="Oval 66"/>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157680" y="3419025"/>
              <a:ext cx="657956" cy="657763"/>
            </a:xfrm>
            <a:prstGeom prst="rect">
              <a:avLst/>
            </a:prstGeom>
            <a:grpFill/>
          </p:spPr>
        </p:pic>
      </p:grpSp>
      <p:sp>
        <p:nvSpPr>
          <p:cNvPr id="29" name="TextBox 28"/>
          <p:cNvSpPr txBox="1"/>
          <p:nvPr/>
        </p:nvSpPr>
        <p:spPr>
          <a:xfrm>
            <a:off x="428681" y="5655315"/>
            <a:ext cx="11579115" cy="662647"/>
          </a:xfrm>
          <a:prstGeom prst="rect">
            <a:avLst/>
          </a:prstGeom>
          <a:noFill/>
        </p:spPr>
        <p:txBody>
          <a:bodyPr wrap="square" lIns="182829" tIns="146262" rIns="182829" bIns="146262" rtlCol="0">
            <a:spAutoFit/>
          </a:bodyPr>
          <a:lstStyle/>
          <a:p>
            <a:pPr algn="ctr" defTabSz="914224">
              <a:lnSpc>
                <a:spcPct val="90000"/>
              </a:lnSpc>
              <a:spcBef>
                <a:spcPct val="0"/>
              </a:spcBef>
              <a:defRPr/>
            </a:pPr>
            <a:r>
              <a:rPr lang="ru-RU" sz="2600" kern="0" spc="-102" dirty="0">
                <a:ln w="3175">
                  <a:noFill/>
                </a:ln>
                <a:gradFill>
                  <a:gsLst>
                    <a:gs pos="1250">
                      <a:srgbClr val="353535"/>
                    </a:gs>
                    <a:gs pos="100000">
                      <a:srgbClr val="353535"/>
                    </a:gs>
                  </a:gsLst>
                  <a:lin ang="5400000" scaled="0"/>
                </a:gradFill>
                <a:latin typeface="Segoe UI Light"/>
                <a:cs typeface="Segoe UI" pitchFamily="34" charset="0"/>
              </a:rPr>
              <a:t>Ограниченный доступ к </a:t>
            </a:r>
            <a:r>
              <a:rPr lang="en-US" sz="2600" kern="0" spc="-102" dirty="0">
                <a:ln w="3175">
                  <a:noFill/>
                </a:ln>
                <a:gradFill>
                  <a:gsLst>
                    <a:gs pos="1250">
                      <a:srgbClr val="353535"/>
                    </a:gs>
                    <a:gs pos="100000">
                      <a:srgbClr val="353535"/>
                    </a:gs>
                  </a:gsLst>
                  <a:lin ang="5400000" scaled="0"/>
                </a:gradFill>
                <a:latin typeface="Segoe UI Light"/>
                <a:cs typeface="Segoe UI" pitchFamily="34" charset="0"/>
              </a:rPr>
              <a:t>API • </a:t>
            </a:r>
            <a:r>
              <a:rPr lang="ru-RU" sz="2600" kern="0" spc="-102" dirty="0">
                <a:ln w="3175">
                  <a:noFill/>
                </a:ln>
                <a:gradFill>
                  <a:gsLst>
                    <a:gs pos="1250">
                      <a:srgbClr val="353535"/>
                    </a:gs>
                    <a:gs pos="100000">
                      <a:srgbClr val="353535"/>
                    </a:gs>
                  </a:gsLst>
                  <a:lin ang="5400000" scaled="0"/>
                </a:gradFill>
                <a:latin typeface="Segoe UI Light"/>
                <a:cs typeface="Segoe UI" pitchFamily="34" charset="0"/>
              </a:rPr>
              <a:t>Медленно</a:t>
            </a:r>
            <a:r>
              <a:rPr lang="en-US" sz="2600" kern="0" spc="-102" dirty="0">
                <a:ln w="3175">
                  <a:noFill/>
                </a:ln>
                <a:gradFill>
                  <a:gsLst>
                    <a:gs pos="1250">
                      <a:srgbClr val="353535"/>
                    </a:gs>
                    <a:gs pos="100000">
                      <a:srgbClr val="353535"/>
                    </a:gs>
                  </a:gsLst>
                  <a:lin ang="5400000" scaled="0"/>
                </a:gradFill>
                <a:latin typeface="Segoe UI Light"/>
                <a:cs typeface="Segoe UI" pitchFamily="34" charset="0"/>
              </a:rPr>
              <a:t> • </a:t>
            </a:r>
            <a:r>
              <a:rPr lang="ru-RU" sz="2600" kern="0" spc="-102" dirty="0">
                <a:ln w="3175">
                  <a:noFill/>
                </a:ln>
                <a:gradFill>
                  <a:gsLst>
                    <a:gs pos="1250">
                      <a:srgbClr val="353535"/>
                    </a:gs>
                    <a:gs pos="100000">
                      <a:srgbClr val="353535"/>
                    </a:gs>
                  </a:gsLst>
                  <a:lin ang="5400000" scaled="0"/>
                </a:gradFill>
                <a:latin typeface="Segoe UI Light"/>
                <a:cs typeface="Segoe UI" pitchFamily="34" charset="0"/>
              </a:rPr>
              <a:t>Неудобный интерфейс</a:t>
            </a:r>
            <a:endParaRPr lang="en-US" sz="2600" kern="0" spc="-102" dirty="0">
              <a:ln w="3175">
                <a:noFill/>
              </a:ln>
              <a:gradFill>
                <a:gsLst>
                  <a:gs pos="1250">
                    <a:srgbClr val="353535"/>
                  </a:gs>
                  <a:gs pos="100000">
                    <a:srgbClr val="353535"/>
                  </a:gs>
                </a:gsLst>
                <a:lin ang="5400000" scaled="0"/>
              </a:gradFill>
              <a:latin typeface="Segoe UI Light"/>
              <a:cs typeface="Segoe UI" pitchFamily="34" charset="0"/>
            </a:endParaRPr>
          </a:p>
        </p:txBody>
      </p:sp>
      <p:sp>
        <p:nvSpPr>
          <p:cNvPr id="30" name="Left Brace 29"/>
          <p:cNvSpPr/>
          <p:nvPr/>
        </p:nvSpPr>
        <p:spPr>
          <a:xfrm rot="5400000">
            <a:off x="6100003" y="839049"/>
            <a:ext cx="236470" cy="9268373"/>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4">
              <a:defRPr/>
            </a:pPr>
            <a:endParaRPr lang="en-US" sz="1801" kern="0">
              <a:ln w="38100" cmpd="sng">
                <a:solidFill>
                  <a:srgbClr val="000000"/>
                </a:solidFill>
                <a:prstDash val="dash"/>
              </a:ln>
              <a:solidFill>
                <a:sysClr val="windowText" lastClr="000000"/>
              </a:solidFill>
              <a:latin typeface="Segoe UI Semilight"/>
            </a:endParaRPr>
          </a:p>
        </p:txBody>
      </p:sp>
      <p:pic>
        <p:nvPicPr>
          <p:cNvPr id="28" name="Picture 2" descr="http://www.freeiconspng.com/uploads/ios-7-logo-png-14.png"/>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9271187" y="2040031"/>
            <a:ext cx="436589" cy="27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1960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Подход </a:t>
            </a:r>
            <a:r>
              <a:rPr lang="en-US" dirty="0"/>
              <a:t>Xamarin Classic/Native</a:t>
            </a:r>
          </a:p>
        </p:txBody>
      </p:sp>
      <p:sp>
        <p:nvSpPr>
          <p:cNvPr id="23" name="TextBox 22"/>
          <p:cNvSpPr txBox="1"/>
          <p:nvPr/>
        </p:nvSpPr>
        <p:spPr>
          <a:xfrm>
            <a:off x="428681" y="5655315"/>
            <a:ext cx="11579115" cy="662647"/>
          </a:xfrm>
          <a:prstGeom prst="rect">
            <a:avLst/>
          </a:prstGeom>
          <a:noFill/>
        </p:spPr>
        <p:txBody>
          <a:bodyPr wrap="square" lIns="182829" tIns="146262" rIns="182829" bIns="146262" rtlCol="0">
            <a:spAutoFit/>
          </a:bodyPr>
          <a:lstStyle/>
          <a:p>
            <a:pPr algn="ctr" defTabSz="914224">
              <a:lnSpc>
                <a:spcPct val="90000"/>
              </a:lnSpc>
              <a:spcBef>
                <a:spcPct val="0"/>
              </a:spcBef>
              <a:defRPr/>
            </a:pPr>
            <a:r>
              <a:rPr lang="ru-RU" sz="2600" kern="0" spc="-102" dirty="0">
                <a:ln w="3175">
                  <a:noFill/>
                </a:ln>
                <a:gradFill>
                  <a:gsLst>
                    <a:gs pos="1250">
                      <a:srgbClr val="353535"/>
                    </a:gs>
                    <a:gs pos="100000">
                      <a:srgbClr val="353535"/>
                    </a:gs>
                  </a:gsLst>
                  <a:lin ang="5400000" scaled="0"/>
                </a:gradFill>
                <a:latin typeface="Segoe UI Light"/>
                <a:cs typeface="Segoe UI" pitchFamily="34" charset="0"/>
              </a:rPr>
              <a:t>Общий</a:t>
            </a:r>
            <a:r>
              <a:rPr lang="en-US" sz="2600" kern="0" spc="-102" dirty="0">
                <a:ln w="3175">
                  <a:noFill/>
                </a:ln>
                <a:gradFill>
                  <a:gsLst>
                    <a:gs pos="1250">
                      <a:srgbClr val="353535"/>
                    </a:gs>
                    <a:gs pos="100000">
                      <a:srgbClr val="353535"/>
                    </a:gs>
                  </a:gsLst>
                  <a:lin ang="5400000" scaled="0"/>
                </a:gradFill>
                <a:latin typeface="Segoe UI Light"/>
                <a:cs typeface="Segoe UI" pitchFamily="34" charset="0"/>
              </a:rPr>
              <a:t> C# </a:t>
            </a:r>
            <a:r>
              <a:rPr lang="ru-RU" sz="2600" kern="0" spc="-102" dirty="0">
                <a:ln w="3175">
                  <a:noFill/>
                </a:ln>
                <a:gradFill>
                  <a:gsLst>
                    <a:gs pos="1250">
                      <a:srgbClr val="353535"/>
                    </a:gs>
                    <a:gs pos="100000">
                      <a:srgbClr val="353535"/>
                    </a:gs>
                  </a:gsLst>
                  <a:lin ang="5400000" scaled="0"/>
                </a:gradFill>
                <a:latin typeface="Segoe UI Light"/>
                <a:cs typeface="Segoe UI" pitchFamily="34" charset="0"/>
              </a:rPr>
              <a:t>код</a:t>
            </a:r>
            <a:r>
              <a:rPr lang="en-US" sz="2600" kern="0" spc="-102" dirty="0">
                <a:ln w="3175">
                  <a:noFill/>
                </a:ln>
                <a:gradFill>
                  <a:gsLst>
                    <a:gs pos="1250">
                      <a:srgbClr val="353535"/>
                    </a:gs>
                    <a:gs pos="100000">
                      <a:srgbClr val="353535"/>
                    </a:gs>
                  </a:gsLst>
                  <a:lin ang="5400000" scaled="0"/>
                </a:gradFill>
                <a:latin typeface="Segoe UI Light"/>
                <a:cs typeface="Segoe UI" pitchFamily="34" charset="0"/>
              </a:rPr>
              <a:t>  •  100% </a:t>
            </a:r>
            <a:r>
              <a:rPr lang="ru-RU" sz="2600" kern="0" spc="-102" dirty="0">
                <a:ln w="3175">
                  <a:noFill/>
                </a:ln>
                <a:gradFill>
                  <a:gsLst>
                    <a:gs pos="1250">
                      <a:srgbClr val="353535"/>
                    </a:gs>
                    <a:gs pos="100000">
                      <a:srgbClr val="353535"/>
                    </a:gs>
                  </a:gsLst>
                  <a:lin ang="5400000" scaled="0"/>
                </a:gradFill>
                <a:latin typeface="Segoe UI Light"/>
                <a:cs typeface="Segoe UI" pitchFamily="34" charset="0"/>
              </a:rPr>
              <a:t>доступ к </a:t>
            </a:r>
            <a:r>
              <a:rPr lang="ru-RU" sz="2600" kern="0" spc="-102" dirty="0" err="1">
                <a:ln w="3175">
                  <a:noFill/>
                </a:ln>
                <a:gradFill>
                  <a:gsLst>
                    <a:gs pos="1250">
                      <a:srgbClr val="353535"/>
                    </a:gs>
                    <a:gs pos="100000">
                      <a:srgbClr val="353535"/>
                    </a:gs>
                  </a:gsLst>
                  <a:lin ang="5400000" scaled="0"/>
                </a:gradFill>
                <a:latin typeface="Segoe UI Light"/>
                <a:cs typeface="Segoe UI" pitchFamily="34" charset="0"/>
              </a:rPr>
              <a:t>нативным</a:t>
            </a:r>
            <a:r>
              <a:rPr lang="ru-RU" sz="2600" kern="0" spc="-102" dirty="0">
                <a:ln w="3175">
                  <a:noFill/>
                </a:ln>
                <a:gradFill>
                  <a:gsLst>
                    <a:gs pos="1250">
                      <a:srgbClr val="353535"/>
                    </a:gs>
                    <a:gs pos="100000">
                      <a:srgbClr val="353535"/>
                    </a:gs>
                  </a:gsLst>
                  <a:lin ang="5400000" scaled="0"/>
                </a:gradFill>
                <a:latin typeface="Segoe UI Light"/>
                <a:cs typeface="Segoe UI" pitchFamily="34" charset="0"/>
              </a:rPr>
              <a:t> </a:t>
            </a:r>
            <a:r>
              <a:rPr lang="en-US" sz="2600" kern="0" spc="-102" dirty="0">
                <a:ln w="3175">
                  <a:noFill/>
                </a:ln>
                <a:gradFill>
                  <a:gsLst>
                    <a:gs pos="1250">
                      <a:srgbClr val="353535"/>
                    </a:gs>
                    <a:gs pos="100000">
                      <a:srgbClr val="353535"/>
                    </a:gs>
                  </a:gsLst>
                  <a:lin ang="5400000" scaled="0"/>
                </a:gradFill>
                <a:latin typeface="Segoe UI Light"/>
                <a:cs typeface="Segoe UI" pitchFamily="34" charset="0"/>
              </a:rPr>
              <a:t>API •  </a:t>
            </a:r>
            <a:r>
              <a:rPr lang="ru-RU" sz="2600" kern="0" spc="-102" dirty="0">
                <a:ln w="3175">
                  <a:noFill/>
                </a:ln>
                <a:gradFill>
                  <a:gsLst>
                    <a:gs pos="1250">
                      <a:srgbClr val="353535"/>
                    </a:gs>
                    <a:gs pos="100000">
                      <a:srgbClr val="353535"/>
                    </a:gs>
                  </a:gsLst>
                  <a:lin ang="5400000" scaled="0"/>
                </a:gradFill>
                <a:latin typeface="Segoe UI Light"/>
                <a:cs typeface="Segoe UI" pitchFamily="34" charset="0"/>
              </a:rPr>
              <a:t>Высокая производительность</a:t>
            </a:r>
            <a:endParaRPr lang="en-US" sz="2600" kern="0" spc="-102" dirty="0">
              <a:ln w="3175">
                <a:noFill/>
              </a:ln>
              <a:gradFill>
                <a:gsLst>
                  <a:gs pos="1250">
                    <a:srgbClr val="353535"/>
                  </a:gs>
                  <a:gs pos="100000">
                    <a:srgbClr val="353535"/>
                  </a:gs>
                </a:gsLst>
                <a:lin ang="5400000" scaled="0"/>
              </a:gradFill>
              <a:latin typeface="Segoe UI Light"/>
              <a:cs typeface="Segoe UI" pitchFamily="34" charset="0"/>
            </a:endParaRPr>
          </a:p>
        </p:txBody>
      </p:sp>
      <p:sp>
        <p:nvSpPr>
          <p:cNvPr id="24" name="Left Brace 23"/>
          <p:cNvSpPr/>
          <p:nvPr/>
        </p:nvSpPr>
        <p:spPr>
          <a:xfrm rot="5400000">
            <a:off x="6100003" y="1054263"/>
            <a:ext cx="236470" cy="8837944"/>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4">
              <a:defRPr/>
            </a:pPr>
            <a:endParaRPr lang="en-US" sz="1801" kern="0">
              <a:ln w="38100" cmpd="sng">
                <a:solidFill>
                  <a:srgbClr val="000000"/>
                </a:solidFill>
                <a:prstDash val="dash"/>
              </a:ln>
              <a:solidFill>
                <a:sysClr val="windowText" lastClr="000000"/>
              </a:solidFill>
              <a:latin typeface="Segoe UI Semilight"/>
            </a:endParaRPr>
          </a:p>
        </p:txBody>
      </p:sp>
      <p:sp>
        <p:nvSpPr>
          <p:cNvPr id="51" name="Rectangle 50"/>
          <p:cNvSpPr/>
          <p:nvPr/>
        </p:nvSpPr>
        <p:spPr bwMode="auto">
          <a:xfrm>
            <a:off x="2951475" y="2488465"/>
            <a:ext cx="2157678" cy="82263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62" name="TextBox 61"/>
          <p:cNvSpPr txBox="1"/>
          <p:nvPr/>
        </p:nvSpPr>
        <p:spPr>
          <a:xfrm>
            <a:off x="3213617" y="2421689"/>
            <a:ext cx="1633392" cy="923450"/>
          </a:xfrm>
          <a:prstGeom prst="rect">
            <a:avLst/>
          </a:prstGeom>
          <a:noFill/>
        </p:spPr>
        <p:txBody>
          <a:bodyPr wrap="square" lIns="182829" tIns="146262" rIns="182829" bIns="146262" rtlCol="0">
            <a:spAutoFit/>
          </a:bodyPr>
          <a:lstStyle/>
          <a:p>
            <a:pPr algn="ctr" defTabSz="932217">
              <a:defRPr/>
            </a:pPr>
            <a:r>
              <a:rPr lang="en-US" sz="2001" kern="0" dirty="0">
                <a:solidFill>
                  <a:srgbClr val="FFFFFF"/>
                </a:solidFill>
                <a:latin typeface="Segoe UI Light" charset="0"/>
                <a:ea typeface="Segoe UI Light" charset="0"/>
                <a:cs typeface="Segoe UI Light" charset="0"/>
              </a:rPr>
              <a:t>iOS C# </a:t>
            </a:r>
            <a:r>
              <a:rPr lang="ru-RU" sz="2001" kern="0" dirty="0">
                <a:solidFill>
                  <a:srgbClr val="FFFFFF"/>
                </a:solidFill>
                <a:latin typeface="Segoe UI Light" charset="0"/>
                <a:ea typeface="Segoe UI Light" charset="0"/>
                <a:cs typeface="Segoe UI Light" charset="0"/>
              </a:rPr>
              <a:t>интерфейс</a:t>
            </a:r>
            <a:endParaRPr lang="en-US" sz="2001" kern="0" dirty="0">
              <a:solidFill>
                <a:srgbClr val="FFFFFF"/>
              </a:solidFill>
              <a:latin typeface="Segoe UI Light" charset="0"/>
              <a:ea typeface="Segoe UI Light" charset="0"/>
              <a:cs typeface="Segoe UI Light" charset="0"/>
            </a:endParaRPr>
          </a:p>
        </p:txBody>
      </p:sp>
      <p:sp>
        <p:nvSpPr>
          <p:cNvPr id="65" name="Oval 64"/>
          <p:cNvSpPr/>
          <p:nvPr/>
        </p:nvSpPr>
        <p:spPr bwMode="auto">
          <a:xfrm>
            <a:off x="3628874" y="1497498"/>
            <a:ext cx="802881" cy="802881"/>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9"/>
          <p:cNvSpPr/>
          <p:nvPr/>
        </p:nvSpPr>
        <p:spPr bwMode="auto">
          <a:xfrm>
            <a:off x="2954233" y="3352763"/>
            <a:ext cx="6528010" cy="17308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41" name="Rectangle 40"/>
          <p:cNvSpPr/>
          <p:nvPr/>
        </p:nvSpPr>
        <p:spPr bwMode="auto">
          <a:xfrm>
            <a:off x="5139399" y="2488465"/>
            <a:ext cx="2157678" cy="82263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42" name="TextBox 41"/>
          <p:cNvSpPr txBox="1"/>
          <p:nvPr/>
        </p:nvSpPr>
        <p:spPr>
          <a:xfrm>
            <a:off x="5141423" y="2421689"/>
            <a:ext cx="2153628" cy="923450"/>
          </a:xfrm>
          <a:prstGeom prst="rect">
            <a:avLst/>
          </a:prstGeom>
          <a:noFill/>
        </p:spPr>
        <p:txBody>
          <a:bodyPr wrap="square" lIns="182829" tIns="146262" rIns="182829" bIns="146262" rtlCol="0">
            <a:spAutoFit/>
          </a:bodyPr>
          <a:lstStyle/>
          <a:p>
            <a:pPr algn="ctr" defTabSz="932217">
              <a:defRPr/>
            </a:pPr>
            <a:r>
              <a:rPr lang="en-US" sz="2001" kern="0" dirty="0">
                <a:solidFill>
                  <a:srgbClr val="FFFFFF"/>
                </a:solidFill>
                <a:latin typeface="Segoe UI Light" charset="0"/>
                <a:ea typeface="Segoe UI Light" charset="0"/>
                <a:cs typeface="Segoe UI Light" charset="0"/>
              </a:rPr>
              <a:t>Android C# </a:t>
            </a:r>
            <a:r>
              <a:rPr lang="ru-RU" sz="2001" kern="0" dirty="0">
                <a:solidFill>
                  <a:srgbClr val="FFFFFF"/>
                </a:solidFill>
                <a:latin typeface="Segoe UI Light" charset="0"/>
                <a:ea typeface="Segoe UI Light" charset="0"/>
                <a:cs typeface="Segoe UI Light" charset="0"/>
              </a:rPr>
              <a:t>интерфейс</a:t>
            </a:r>
            <a:endParaRPr lang="en-US" sz="2001" kern="0" dirty="0">
              <a:solidFill>
                <a:srgbClr val="FFFFFF"/>
              </a:solidFill>
              <a:latin typeface="Segoe UI Light" charset="0"/>
              <a:ea typeface="Segoe UI Light" charset="0"/>
              <a:cs typeface="Segoe UI Light" charset="0"/>
            </a:endParaRPr>
          </a:p>
        </p:txBody>
      </p:sp>
      <p:sp>
        <p:nvSpPr>
          <p:cNvPr id="43" name="TextBox 42"/>
          <p:cNvSpPr txBox="1"/>
          <p:nvPr/>
        </p:nvSpPr>
        <p:spPr>
          <a:xfrm>
            <a:off x="3873414" y="3762762"/>
            <a:ext cx="4689646" cy="923057"/>
          </a:xfrm>
          <a:prstGeom prst="rect">
            <a:avLst/>
          </a:prstGeom>
          <a:noFill/>
        </p:spPr>
        <p:txBody>
          <a:bodyPr wrap="square" lIns="91427" tIns="146262" rIns="91427" bIns="146262" rtlCol="0">
            <a:spAutoFit/>
          </a:bodyPr>
          <a:lstStyle/>
          <a:p>
            <a:pPr algn="ctr" defTabSz="932217">
              <a:defRPr/>
            </a:pPr>
            <a:r>
              <a:rPr lang="ru-RU" sz="3999" kern="0" dirty="0">
                <a:solidFill>
                  <a:srgbClr val="FFFFFF"/>
                </a:solidFill>
                <a:latin typeface="Segoe UI Light" charset="0"/>
                <a:ea typeface="Segoe UI Light" charset="0"/>
                <a:cs typeface="Segoe UI Light" charset="0"/>
              </a:rPr>
              <a:t>Общая</a:t>
            </a:r>
            <a:r>
              <a:rPr lang="en-US" sz="3999" kern="0" dirty="0">
                <a:solidFill>
                  <a:srgbClr val="FFFFFF"/>
                </a:solidFill>
                <a:latin typeface="Segoe UI Light" charset="0"/>
                <a:ea typeface="Segoe UI Light" charset="0"/>
                <a:cs typeface="Segoe UI Light" charset="0"/>
              </a:rPr>
              <a:t> C# </a:t>
            </a:r>
            <a:r>
              <a:rPr lang="ru-RU" sz="3999" kern="0" dirty="0">
                <a:solidFill>
                  <a:srgbClr val="FFFFFF"/>
                </a:solidFill>
                <a:latin typeface="Segoe UI Light" charset="0"/>
                <a:ea typeface="Segoe UI Light" charset="0"/>
                <a:cs typeface="Segoe UI Light" charset="0"/>
              </a:rPr>
              <a:t>логика</a:t>
            </a:r>
            <a:endParaRPr lang="en-US" sz="3999" kern="0" dirty="0">
              <a:solidFill>
                <a:srgbClr val="FFFFFF"/>
              </a:solidFill>
              <a:latin typeface="Segoe UI Light" charset="0"/>
              <a:ea typeface="Segoe UI Light" charset="0"/>
              <a:cs typeface="Segoe UI Light" charset="0"/>
            </a:endParaRPr>
          </a:p>
        </p:txBody>
      </p:sp>
      <p:grpSp>
        <p:nvGrpSpPr>
          <p:cNvPr id="44" name="Group 43"/>
          <p:cNvGrpSpPr/>
          <p:nvPr/>
        </p:nvGrpSpPr>
        <p:grpSpPr>
          <a:xfrm>
            <a:off x="5816798" y="1494491"/>
            <a:ext cx="802881" cy="802881"/>
            <a:chOff x="11434337" y="2930084"/>
            <a:chExt cx="1574643" cy="1574643"/>
          </a:xfrm>
          <a:solidFill>
            <a:srgbClr val="3BB8AA"/>
          </a:solidFill>
        </p:grpSpPr>
        <p:sp>
          <p:nvSpPr>
            <p:cNvPr id="45" name="Oval 44"/>
            <p:cNvSpPr/>
            <p:nvPr/>
          </p:nvSpPr>
          <p:spPr bwMode="auto">
            <a:xfrm>
              <a:off x="11434337" y="2930084"/>
              <a:ext cx="1574643" cy="1574643"/>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84585" y="3297434"/>
              <a:ext cx="674145" cy="810875"/>
            </a:xfrm>
            <a:prstGeom prst="rect">
              <a:avLst/>
            </a:prstGeom>
            <a:solidFill>
              <a:srgbClr val="008272"/>
            </a:solidFill>
          </p:spPr>
        </p:pic>
      </p:grpSp>
      <p:sp>
        <p:nvSpPr>
          <p:cNvPr id="32" name="Rectangle 31"/>
          <p:cNvSpPr/>
          <p:nvPr/>
        </p:nvSpPr>
        <p:spPr bwMode="auto">
          <a:xfrm>
            <a:off x="7327323" y="2488465"/>
            <a:ext cx="2157678" cy="8226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r>
              <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33" name="TextBox 32"/>
          <p:cNvSpPr txBox="1"/>
          <p:nvPr/>
        </p:nvSpPr>
        <p:spPr>
          <a:xfrm>
            <a:off x="7330081" y="2421689"/>
            <a:ext cx="2152161" cy="923450"/>
          </a:xfrm>
          <a:prstGeom prst="rect">
            <a:avLst/>
          </a:prstGeom>
          <a:noFill/>
        </p:spPr>
        <p:txBody>
          <a:bodyPr wrap="square" lIns="182829" tIns="146262" rIns="182829" bIns="146262" rtlCol="0">
            <a:spAutoFit/>
          </a:bodyPr>
          <a:lstStyle/>
          <a:p>
            <a:pPr algn="ctr" defTabSz="932217">
              <a:defRPr/>
            </a:pPr>
            <a:r>
              <a:rPr lang="en-US" sz="2001" kern="0" dirty="0">
                <a:solidFill>
                  <a:srgbClr val="FFFFFF"/>
                </a:solidFill>
                <a:latin typeface="Segoe UI Light" charset="0"/>
                <a:ea typeface="Segoe UI Light" charset="0"/>
                <a:cs typeface="Segoe UI Light" charset="0"/>
              </a:rPr>
              <a:t>Windows C# </a:t>
            </a:r>
            <a:r>
              <a:rPr lang="ru-RU" sz="2001" kern="0" dirty="0">
                <a:solidFill>
                  <a:srgbClr val="FFFFFF"/>
                </a:solidFill>
                <a:latin typeface="Segoe UI Light" charset="0"/>
                <a:ea typeface="Segoe UI Light" charset="0"/>
                <a:cs typeface="Segoe UI Light" charset="0"/>
              </a:rPr>
              <a:t>интерфейс</a:t>
            </a:r>
            <a:endParaRPr lang="en-US" sz="2001" kern="0" dirty="0">
              <a:solidFill>
                <a:srgbClr val="FFFFFF"/>
              </a:solidFill>
              <a:latin typeface="Segoe UI Light" charset="0"/>
              <a:ea typeface="Segoe UI Light" charset="0"/>
              <a:cs typeface="Segoe UI Light" charset="0"/>
            </a:endParaRPr>
          </a:p>
        </p:txBody>
      </p:sp>
      <p:grpSp>
        <p:nvGrpSpPr>
          <p:cNvPr id="36" name="Group 35"/>
          <p:cNvGrpSpPr/>
          <p:nvPr/>
        </p:nvGrpSpPr>
        <p:grpSpPr>
          <a:xfrm>
            <a:off x="8004722" y="1507187"/>
            <a:ext cx="802881" cy="802881"/>
            <a:chOff x="15720599" y="2954983"/>
            <a:chExt cx="1574643" cy="1574643"/>
          </a:xfrm>
          <a:solidFill>
            <a:srgbClr val="02AFCD"/>
          </a:solidFill>
        </p:grpSpPr>
        <p:sp>
          <p:nvSpPr>
            <p:cNvPr id="37" name="Oval 36"/>
            <p:cNvSpPr/>
            <p:nvPr/>
          </p:nvSpPr>
          <p:spPr bwMode="auto">
            <a:xfrm>
              <a:off x="15720599" y="2954983"/>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152">
                <a:defRPr/>
              </a:pPr>
              <a:endParaRPr lang="en-US" sz="8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157680" y="3419025"/>
              <a:ext cx="657956" cy="657763"/>
            </a:xfrm>
            <a:prstGeom prst="rect">
              <a:avLst/>
            </a:prstGeom>
            <a:solidFill>
              <a:schemeClr val="tx2"/>
            </a:solidFill>
          </p:spPr>
        </p:pic>
      </p:grpSp>
      <p:pic>
        <p:nvPicPr>
          <p:cNvPr id="22" name="Picture 2" descr="http://www.freeiconspng.com/uploads/ios-7-logo-png-14.png"/>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3823299" y="1751108"/>
            <a:ext cx="436589" cy="27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1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ru-RU" dirty="0"/>
              <a:t>Всегда доступ к актуальным </a:t>
            </a:r>
            <a:r>
              <a:rPr lang="en-US" dirty="0"/>
              <a:t>API</a:t>
            </a:r>
          </a:p>
        </p:txBody>
      </p:sp>
      <p:sp>
        <p:nvSpPr>
          <p:cNvPr id="15" name="Text Placeholder 7"/>
          <p:cNvSpPr>
            <a:spLocks noGrp="1"/>
          </p:cNvSpPr>
          <p:nvPr>
            <p:ph type="body" sz="quarter" idx="10"/>
          </p:nvPr>
        </p:nvSpPr>
        <p:spPr>
          <a:xfrm>
            <a:off x="275482" y="1668722"/>
            <a:ext cx="5485621" cy="5184511"/>
          </a:xfrm>
        </p:spPr>
        <p:txBody>
          <a:bodyPr/>
          <a:lstStyle/>
          <a:p>
            <a:pPr marL="0" indent="0">
              <a:buNone/>
            </a:pPr>
            <a:r>
              <a:rPr lang="ru-RU" sz="3999" dirty="0">
                <a:solidFill>
                  <a:schemeClr val="tx2"/>
                </a:solidFill>
                <a:latin typeface="Segoe UI Light" charset="0"/>
                <a:ea typeface="Segoe UI Light" charset="0"/>
                <a:cs typeface="Segoe UI Light" charset="0"/>
              </a:rPr>
              <a:t>Доступность в день выпуска</a:t>
            </a:r>
            <a:r>
              <a:rPr lang="en-US" sz="3999" dirty="0">
                <a:solidFill>
                  <a:schemeClr val="tx2"/>
                </a:solidFill>
                <a:latin typeface="Segoe UI Light" charset="0"/>
                <a:ea typeface="Segoe UI Light" charset="0"/>
                <a:cs typeface="Segoe UI Light" charset="0"/>
              </a:rPr>
              <a:t>:</a:t>
            </a:r>
          </a:p>
          <a:p>
            <a:pPr lvl="1"/>
            <a:r>
              <a:rPr lang="en-US" sz="3199" dirty="0">
                <a:latin typeface="Segoe UI Light" charset="0"/>
                <a:ea typeface="Segoe UI Light" charset="0"/>
                <a:cs typeface="Segoe UI Light" charset="0"/>
              </a:rPr>
              <a:t>iOS 5</a:t>
            </a:r>
          </a:p>
          <a:p>
            <a:pPr lvl="1"/>
            <a:r>
              <a:rPr lang="en-US" sz="3199" dirty="0">
                <a:latin typeface="Segoe UI Light" charset="0"/>
                <a:ea typeface="Segoe UI Light" charset="0"/>
                <a:cs typeface="Segoe UI Light" charset="0"/>
              </a:rPr>
              <a:t>iOS 6</a:t>
            </a:r>
          </a:p>
          <a:p>
            <a:pPr lvl="1"/>
            <a:r>
              <a:rPr lang="en-US" sz="3199" dirty="0">
                <a:latin typeface="Segoe UI Light" charset="0"/>
                <a:ea typeface="Segoe UI Light" charset="0"/>
                <a:cs typeface="Segoe UI Light" charset="0"/>
              </a:rPr>
              <a:t>iOS 7</a:t>
            </a:r>
          </a:p>
          <a:p>
            <a:pPr lvl="1"/>
            <a:r>
              <a:rPr lang="en-US" sz="3199" dirty="0">
                <a:latin typeface="Segoe UI Light" charset="0"/>
                <a:ea typeface="Segoe UI Light" charset="0"/>
                <a:cs typeface="Segoe UI Light" charset="0"/>
              </a:rPr>
              <a:t>iOS 8</a:t>
            </a:r>
          </a:p>
          <a:p>
            <a:pPr lvl="1"/>
            <a:r>
              <a:rPr lang="en-US" sz="3199" dirty="0">
                <a:latin typeface="Segoe UI Light" charset="0"/>
                <a:ea typeface="Segoe UI Light" charset="0"/>
                <a:cs typeface="Segoe UI Light" charset="0"/>
              </a:rPr>
              <a:t>iOS 9</a:t>
            </a:r>
          </a:p>
          <a:p>
            <a:pPr lvl="1"/>
            <a:r>
              <a:rPr lang="en-US" sz="3199" dirty="0">
                <a:latin typeface="Segoe UI Light" charset="0"/>
                <a:ea typeface="Segoe UI Light" charset="0"/>
                <a:cs typeface="Segoe UI Light" charset="0"/>
              </a:rPr>
              <a:t>iOS 10</a:t>
            </a:r>
          </a:p>
          <a:p>
            <a:pPr lvl="1"/>
            <a:r>
              <a:rPr lang="en-US" sz="3199" dirty="0">
                <a:latin typeface="Segoe UI Light" charset="0"/>
                <a:ea typeface="Segoe UI Light" charset="0"/>
                <a:cs typeface="Segoe UI Light" charset="0"/>
              </a:rPr>
              <a:t>iOS 11</a:t>
            </a:r>
          </a:p>
        </p:txBody>
      </p:sp>
      <p:sp>
        <p:nvSpPr>
          <p:cNvPr id="7" name="Text Placeholder 6"/>
          <p:cNvSpPr>
            <a:spLocks noGrp="1"/>
          </p:cNvSpPr>
          <p:nvPr>
            <p:ph type="body" sz="quarter" idx="11"/>
          </p:nvPr>
        </p:nvSpPr>
        <p:spPr>
          <a:xfrm>
            <a:off x="6675375" y="1668722"/>
            <a:ext cx="5485621" cy="4067275"/>
          </a:xfrm>
        </p:spPr>
        <p:txBody>
          <a:bodyPr/>
          <a:lstStyle/>
          <a:p>
            <a:pPr marL="0" indent="0">
              <a:buNone/>
            </a:pPr>
            <a:r>
              <a:rPr lang="ru-RU" sz="3999" dirty="0">
                <a:solidFill>
                  <a:schemeClr val="tx2"/>
                </a:solidFill>
                <a:latin typeface="Segoe UI Light" charset="0"/>
                <a:ea typeface="Segoe UI Light" charset="0"/>
                <a:cs typeface="Segoe UI Light" charset="0"/>
              </a:rPr>
              <a:t>Полная поддержка</a:t>
            </a:r>
            <a:r>
              <a:rPr lang="en-US" sz="3999" dirty="0">
                <a:solidFill>
                  <a:schemeClr val="tx2"/>
                </a:solidFill>
                <a:latin typeface="Segoe UI Light" charset="0"/>
                <a:ea typeface="Segoe UI Light" charset="0"/>
                <a:cs typeface="Segoe UI Light" charset="0"/>
              </a:rPr>
              <a:t>:</a:t>
            </a:r>
          </a:p>
          <a:p>
            <a:pPr lvl="1"/>
            <a:r>
              <a:rPr lang="en-US" sz="3199" dirty="0">
                <a:latin typeface="Segoe UI Light" charset="0"/>
                <a:ea typeface="Segoe UI Light" charset="0"/>
                <a:cs typeface="Segoe UI Light" charset="0"/>
              </a:rPr>
              <a:t>Apple Watch</a:t>
            </a:r>
          </a:p>
          <a:p>
            <a:pPr lvl="1"/>
            <a:r>
              <a:rPr lang="en-US" sz="3199" dirty="0">
                <a:latin typeface="Segoe UI Light" charset="0"/>
                <a:ea typeface="Segoe UI Light" charset="0"/>
                <a:cs typeface="Segoe UI Light" charset="0"/>
              </a:rPr>
              <a:t>Apple TV</a:t>
            </a:r>
          </a:p>
          <a:p>
            <a:pPr lvl="1"/>
            <a:r>
              <a:rPr lang="en-US" sz="3199" dirty="0">
                <a:latin typeface="Segoe UI Light" charset="0"/>
                <a:ea typeface="Segoe UI Light" charset="0"/>
                <a:cs typeface="Segoe UI Light" charset="0"/>
              </a:rPr>
              <a:t>Android Wear</a:t>
            </a:r>
          </a:p>
          <a:p>
            <a:pPr lvl="1"/>
            <a:r>
              <a:rPr lang="en-US" sz="3199" dirty="0">
                <a:latin typeface="Segoe UI Light" charset="0"/>
                <a:ea typeface="Segoe UI Light" charset="0"/>
                <a:cs typeface="Segoe UI Light" charset="0"/>
              </a:rPr>
              <a:t>Amazon Fire TV</a:t>
            </a:r>
          </a:p>
          <a:p>
            <a:pPr lvl="1"/>
            <a:r>
              <a:rPr lang="en-US" sz="3199" dirty="0">
                <a:latin typeface="Segoe UI Light" charset="0"/>
                <a:ea typeface="Segoe UI Light" charset="0"/>
                <a:cs typeface="Segoe UI Light" charset="0"/>
              </a:rPr>
              <a:t>Google Glass</a:t>
            </a:r>
          </a:p>
          <a:p>
            <a:pPr lvl="1"/>
            <a:r>
              <a:rPr lang="ru-RU" sz="3199" dirty="0">
                <a:latin typeface="Segoe UI Light" charset="0"/>
                <a:ea typeface="Segoe UI Light" charset="0"/>
                <a:cs typeface="Segoe UI Light" charset="0"/>
              </a:rPr>
              <a:t>и </a:t>
            </a:r>
            <a:r>
              <a:rPr lang="ru-RU" sz="3199">
                <a:latin typeface="Segoe UI Light" charset="0"/>
                <a:ea typeface="Segoe UI Light" charset="0"/>
                <a:cs typeface="Segoe UI Light" charset="0"/>
              </a:rPr>
              <a:t>многих других</a:t>
            </a:r>
            <a:endParaRPr lang="en-US" sz="3199" dirty="0">
              <a:latin typeface="Segoe UI Light" charset="0"/>
              <a:ea typeface="Segoe UI Light" charset="0"/>
              <a:cs typeface="Segoe UI Light" charset="0"/>
            </a:endParaRPr>
          </a:p>
        </p:txBody>
      </p:sp>
    </p:spTree>
    <p:extLst>
      <p:ext uri="{BB962C8B-B14F-4D97-AF65-F5344CB8AC3E}">
        <p14:creationId xmlns:p14="http://schemas.microsoft.com/office/powerpoint/2010/main" val="237086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09007" y="2132155"/>
            <a:ext cx="1289023" cy="2213908"/>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1913" y="2141811"/>
            <a:ext cx="1289023" cy="2213908"/>
          </a:xfrm>
          <a:prstGeom prst="rect">
            <a:avLst/>
          </a:prstGeom>
        </p:spPr>
      </p:pic>
      <p:sp>
        <p:nvSpPr>
          <p:cNvPr id="2" name="Title 1"/>
          <p:cNvSpPr>
            <a:spLocks noGrp="1"/>
          </p:cNvSpPr>
          <p:nvPr>
            <p:ph type="title"/>
          </p:nvPr>
        </p:nvSpPr>
        <p:spPr/>
        <p:txBody>
          <a:bodyPr/>
          <a:lstStyle/>
          <a:p>
            <a:r>
              <a:rPr lang="ru-RU" dirty="0"/>
              <a:t>Компиляция и скорость</a:t>
            </a:r>
            <a:endParaRPr lang="en-US" dirty="0"/>
          </a:p>
        </p:txBody>
      </p:sp>
      <p:sp>
        <p:nvSpPr>
          <p:cNvPr id="3" name="Text Placeholder 2"/>
          <p:cNvSpPr>
            <a:spLocks noGrp="1"/>
          </p:cNvSpPr>
          <p:nvPr>
            <p:ph type="body" sz="quarter" idx="4294967295"/>
          </p:nvPr>
        </p:nvSpPr>
        <p:spPr>
          <a:xfrm>
            <a:off x="527753" y="4757738"/>
            <a:ext cx="4933950" cy="1265237"/>
          </a:xfrm>
        </p:spPr>
        <p:txBody>
          <a:bodyPr lIns="91440">
            <a:noAutofit/>
          </a:bodyPr>
          <a:lstStyle/>
          <a:p>
            <a:pPr marL="0" lvl="1" indent="0">
              <a:lnSpc>
                <a:spcPct val="110000"/>
              </a:lnSpc>
              <a:spcBef>
                <a:spcPts val="1224"/>
              </a:spcBef>
              <a:buNone/>
            </a:pPr>
            <a:r>
              <a:rPr lang="en-US" sz="2000" b="1" dirty="0" err="1">
                <a:solidFill>
                  <a:schemeClr val="tx2"/>
                </a:solidFill>
              </a:rPr>
              <a:t>Xamarin.iOS</a:t>
            </a:r>
            <a:r>
              <a:rPr lang="en-US" sz="2000" b="1" dirty="0">
                <a:solidFill>
                  <a:srgbClr val="4C68B1"/>
                </a:solidFill>
              </a:rPr>
              <a:t> </a:t>
            </a:r>
            <a:r>
              <a:rPr lang="ru-RU" sz="2000" dirty="0"/>
              <a:t>обеспечивает</a:t>
            </a:r>
            <a:r>
              <a:rPr lang="en-US" sz="2000" dirty="0"/>
              <a:t> Ahead Of Time (AOT) </a:t>
            </a:r>
            <a:r>
              <a:rPr lang="ru-RU" sz="2000" dirty="0"/>
              <a:t>компиляцию для получения </a:t>
            </a:r>
            <a:r>
              <a:rPr lang="en-US" sz="2000" dirty="0"/>
              <a:t>ARM binary </a:t>
            </a:r>
            <a:r>
              <a:rPr lang="ru-RU" sz="2000" dirty="0"/>
              <a:t>для </a:t>
            </a:r>
            <a:r>
              <a:rPr lang="en-US" sz="2000" dirty="0"/>
              <a:t>Apple’s App Store.</a:t>
            </a:r>
          </a:p>
        </p:txBody>
      </p:sp>
      <p:sp>
        <p:nvSpPr>
          <p:cNvPr id="4" name="Text Placeholder 3"/>
          <p:cNvSpPr>
            <a:spLocks noGrp="1"/>
          </p:cNvSpPr>
          <p:nvPr>
            <p:ph type="body" sz="quarter" idx="4294967295"/>
          </p:nvPr>
        </p:nvSpPr>
        <p:spPr>
          <a:xfrm>
            <a:off x="6473818" y="4757738"/>
            <a:ext cx="5962658" cy="1265237"/>
          </a:xfrm>
        </p:spPr>
        <p:txBody>
          <a:bodyPr lIns="91440">
            <a:normAutofit/>
          </a:bodyPr>
          <a:lstStyle/>
          <a:p>
            <a:pPr marL="0" lvl="1" indent="0" defTabSz="456974">
              <a:lnSpc>
                <a:spcPct val="110000"/>
              </a:lnSpc>
              <a:buNone/>
              <a:defRPr/>
            </a:pPr>
            <a:r>
              <a:rPr lang="en-US" sz="2000" b="1" dirty="0" err="1">
                <a:solidFill>
                  <a:srgbClr val="018172"/>
                </a:solidFill>
              </a:rPr>
              <a:t>Xamarin.Android</a:t>
            </a:r>
            <a:r>
              <a:rPr lang="en-US" sz="2000" dirty="0">
                <a:solidFill>
                  <a:schemeClr val="tx1"/>
                </a:solidFill>
              </a:rPr>
              <a:t> </a:t>
            </a:r>
            <a:r>
              <a:rPr lang="ru-RU" sz="2000" dirty="0"/>
              <a:t>использует </a:t>
            </a:r>
            <a:r>
              <a:rPr lang="en-US" sz="2000" dirty="0"/>
              <a:t>Just In Time (JIT) </a:t>
            </a:r>
            <a:r>
              <a:rPr lang="ru-RU" sz="2000" dirty="0"/>
              <a:t>компиляцию на устройствах </a:t>
            </a:r>
            <a:r>
              <a:rPr lang="en-US" sz="2000" dirty="0"/>
              <a:t>Android. </a:t>
            </a:r>
            <a:r>
              <a:rPr lang="ru-RU" sz="2000" dirty="0"/>
              <a:t>Также поддерживается </a:t>
            </a:r>
            <a:r>
              <a:rPr lang="en-US" sz="2000" dirty="0"/>
              <a:t>Android AOT</a:t>
            </a:r>
            <a:r>
              <a:rPr lang="ru-RU" sz="2000" dirty="0"/>
              <a:t>.</a:t>
            </a:r>
            <a:endParaRPr lang="en-US" sz="2000" dirty="0"/>
          </a:p>
        </p:txBody>
      </p:sp>
      <p:sp>
        <p:nvSpPr>
          <p:cNvPr id="14" name="Rectangle 13"/>
          <p:cNvSpPr/>
          <p:nvPr/>
        </p:nvSpPr>
        <p:spPr>
          <a:xfrm>
            <a:off x="4640191" y="2266158"/>
            <a:ext cx="1049179" cy="17525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4732480" y="2438053"/>
            <a:ext cx="864601" cy="86460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4703612" y="3449524"/>
            <a:ext cx="956891" cy="528350"/>
          </a:xfrm>
          <a:prstGeom prst="rect">
            <a:avLst/>
          </a:prstGeom>
          <a:noFill/>
        </p:spPr>
        <p:txBody>
          <a:bodyPr wrap="square" rtlCol="0">
            <a:spAutoFit/>
          </a:bodyPr>
          <a:lstStyle/>
          <a:p>
            <a:pPr marL="0" marR="0" lvl="0" indent="0" defTabSz="914400" eaLnBrk="1" fontAlgn="auto" latinLnBrk="0" hangingPunct="1">
              <a:lnSpc>
                <a:spcPts val="1734"/>
              </a:lnSpc>
              <a:spcBef>
                <a:spcPts val="0"/>
              </a:spcBef>
              <a:spcAft>
                <a:spcPts val="0"/>
              </a:spcAft>
              <a:buClrTx/>
              <a:buSzTx/>
              <a:buFontTx/>
              <a:buNone/>
              <a:tabLst/>
              <a:defRPr/>
            </a:pPr>
            <a:r>
              <a:rPr kumimoji="0" lang="en-US" sz="1632"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sp>
        <p:nvSpPr>
          <p:cNvPr id="27" name="Rounded Rectangle 26"/>
          <p:cNvSpPr/>
          <p:nvPr/>
        </p:nvSpPr>
        <p:spPr>
          <a:xfrm>
            <a:off x="3284872" y="2973489"/>
            <a:ext cx="865278" cy="8652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2047508" y="2955386"/>
            <a:ext cx="908579" cy="90857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2997761"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7200" y="2746294"/>
            <a:ext cx="671831" cy="37484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gradFill>
                  <a:gsLst>
                    <a:gs pos="5439">
                      <a:schemeClr val="tx1"/>
                    </a:gs>
                    <a:gs pos="75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457200" y="3222252"/>
            <a:ext cx="472961" cy="37484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gradFill>
                  <a:gsLst>
                    <a:gs pos="5439">
                      <a:schemeClr val="tx1"/>
                    </a:gs>
                    <a:gs pos="75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457200" y="3736364"/>
            <a:ext cx="1071667" cy="37484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gradFill>
                  <a:gsLst>
                    <a:gs pos="5439">
                      <a:schemeClr val="tx1"/>
                    </a:gs>
                    <a:gs pos="75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a:endCxn id="32" idx="3"/>
          </p:cNvCxnSpPr>
          <p:nvPr/>
        </p:nvCxnSpPr>
        <p:spPr>
          <a:xfrm flipH="1">
            <a:off x="930161" y="3406130"/>
            <a:ext cx="1053928" cy="354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1129031" y="2933717"/>
            <a:ext cx="855056" cy="30697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1495959" y="3607834"/>
            <a:ext cx="488128" cy="33023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198517"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9371966" y="2973490"/>
            <a:ext cx="865278" cy="865278"/>
          </a:xfrm>
          <a:prstGeom prst="round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8134603" y="2955386"/>
            <a:ext cx="908579" cy="90857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9084856"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73817" y="2746294"/>
            <a:ext cx="742308" cy="37484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gradFill>
                  <a:gsLst>
                    <a:gs pos="5439">
                      <a:schemeClr val="tx1"/>
                    </a:gs>
                    <a:gs pos="75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473817" y="3222252"/>
            <a:ext cx="509245" cy="37484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gradFill>
                  <a:gsLst>
                    <a:gs pos="5439">
                      <a:schemeClr val="tx1"/>
                    </a:gs>
                    <a:gs pos="75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473817" y="3736365"/>
            <a:ext cx="1071667" cy="37484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gradFill>
                  <a:gsLst>
                    <a:gs pos="5439">
                      <a:schemeClr val="tx1"/>
                    </a:gs>
                    <a:gs pos="75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a:endCxn id="53" idx="3"/>
          </p:cNvCxnSpPr>
          <p:nvPr/>
        </p:nvCxnSpPr>
        <p:spPr>
          <a:xfrm flipH="1">
            <a:off x="6983062" y="3406131"/>
            <a:ext cx="1088122" cy="3544"/>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216125" y="2933717"/>
            <a:ext cx="855057" cy="30697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583054" y="3607834"/>
            <a:ext cx="488128" cy="33023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85612"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10727285" y="2256502"/>
            <a:ext cx="1049179" cy="1752517"/>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endParaRPr>
          </a:p>
        </p:txBody>
      </p:sp>
      <p:sp>
        <p:nvSpPr>
          <p:cNvPr id="66" name="Oval 65"/>
          <p:cNvSpPr/>
          <p:nvPr/>
        </p:nvSpPr>
        <p:spPr>
          <a:xfrm>
            <a:off x="10819574" y="2428397"/>
            <a:ext cx="864601" cy="864601"/>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IL</a:t>
            </a:r>
            <a:br>
              <a:rPr kumimoji="0" lang="en-US" sz="9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9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t>
            </a:r>
            <a:br>
              <a:rPr kumimoji="0" lang="en-US" sz="9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900"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10790706" y="3439868"/>
            <a:ext cx="956890" cy="528350"/>
          </a:xfrm>
          <a:prstGeom prst="rect">
            <a:avLst/>
          </a:prstGeom>
          <a:noFill/>
        </p:spPr>
        <p:txBody>
          <a:bodyPr wrap="square" rtlCol="0">
            <a:spAutoFit/>
          </a:bodyPr>
          <a:lstStyle/>
          <a:p>
            <a:pPr marL="0" marR="0" lvl="0" indent="0" defTabSz="914400" eaLnBrk="1" fontAlgn="auto" latinLnBrk="0" hangingPunct="1">
              <a:lnSpc>
                <a:spcPts val="1734"/>
              </a:lnSpc>
              <a:spcBef>
                <a:spcPts val="0"/>
              </a:spcBef>
              <a:spcAft>
                <a:spcPts val="0"/>
              </a:spcAft>
              <a:buClrTx/>
              <a:buSzTx/>
              <a:buFontTx/>
              <a:buNone/>
              <a:tabLst/>
              <a:defRPr/>
            </a:pPr>
            <a:r>
              <a:rPr kumimoji="0" lang="en-US" sz="1632" b="0" i="0" u="none" strike="noStrike" kern="0" cap="none" spc="0" normalizeH="0" baseline="0" noProof="0" dirty="0">
                <a:ln>
                  <a:noFill/>
                </a:ln>
                <a:gradFill>
                  <a:gsLst>
                    <a:gs pos="5439">
                      <a:schemeClr val="bg1"/>
                    </a:gs>
                    <a:gs pos="75000">
                      <a:schemeClr val="bg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spTree>
    <p:extLst>
      <p:ext uri="{BB962C8B-B14F-4D97-AF65-F5344CB8AC3E}">
        <p14:creationId xmlns:p14="http://schemas.microsoft.com/office/powerpoint/2010/main" val="3920594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86-4C3B-44A3-8337-E0B3387D10DC}"/>
              </a:ext>
            </a:extLst>
          </p:cNvPr>
          <p:cNvSpPr>
            <a:spLocks noGrp="1"/>
          </p:cNvSpPr>
          <p:nvPr>
            <p:ph type="title"/>
          </p:nvPr>
        </p:nvSpPr>
        <p:spPr>
          <a:xfrm>
            <a:off x="274637" y="-7938"/>
            <a:ext cx="11889564" cy="917575"/>
          </a:xfrm>
        </p:spPr>
        <p:txBody>
          <a:bodyPr/>
          <a:lstStyle/>
          <a:p>
            <a:r>
              <a:rPr lang="ru-RU" dirty="0"/>
              <a:t>Сравнение </a:t>
            </a:r>
            <a:r>
              <a:rPr lang="ru-RU" dirty="0" err="1"/>
              <a:t>нативной</a:t>
            </a:r>
            <a:r>
              <a:rPr lang="ru-RU" dirty="0"/>
              <a:t> скорости и </a:t>
            </a:r>
            <a:r>
              <a:rPr lang="ru-RU" dirty="0" err="1"/>
              <a:t>Xamarin</a:t>
            </a:r>
            <a:endParaRPr lang="ru-RU" dirty="0"/>
          </a:p>
        </p:txBody>
      </p:sp>
      <p:pic>
        <p:nvPicPr>
          <p:cNvPr id="4" name="Picture 3">
            <a:extLst>
              <a:ext uri="{FF2B5EF4-FFF2-40B4-BE49-F238E27FC236}">
                <a16:creationId xmlns:a16="http://schemas.microsoft.com/office/drawing/2014/main" id="{1BDF7C4E-CF5A-4BAA-AA2C-73AD5BA067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35456"/>
          <a:stretch/>
        </p:blipFill>
        <p:spPr>
          <a:xfrm>
            <a:off x="350837" y="4626881"/>
            <a:ext cx="9905808" cy="1885479"/>
          </a:xfrm>
          <a:prstGeom prst="rect">
            <a:avLst/>
          </a:prstGeom>
        </p:spPr>
      </p:pic>
      <p:sp>
        <p:nvSpPr>
          <p:cNvPr id="5" name="Rectangle 4">
            <a:extLst>
              <a:ext uri="{FF2B5EF4-FFF2-40B4-BE49-F238E27FC236}">
                <a16:creationId xmlns:a16="http://schemas.microsoft.com/office/drawing/2014/main" id="{26DC4871-F38E-4BA1-96B4-849AAD016DA4}"/>
              </a:ext>
            </a:extLst>
          </p:cNvPr>
          <p:cNvSpPr/>
          <p:nvPr/>
        </p:nvSpPr>
        <p:spPr>
          <a:xfrm>
            <a:off x="4313237" y="6533487"/>
            <a:ext cx="6216650" cy="261610"/>
          </a:xfrm>
          <a:prstGeom prst="rect">
            <a:avLst/>
          </a:prstGeom>
        </p:spPr>
        <p:txBody>
          <a:bodyPr>
            <a:spAutoFit/>
          </a:bodyPr>
          <a:lstStyle/>
          <a:p>
            <a:r>
              <a:rPr lang="ru-RU" sz="1100" dirty="0"/>
              <a:t>https://www.altexsoft.com/blog/mobile/the-good-and-the-bad-of-xamarin-mobile-development/</a:t>
            </a:r>
          </a:p>
        </p:txBody>
      </p:sp>
      <p:pic>
        <p:nvPicPr>
          <p:cNvPr id="6" name="Picture 5">
            <a:extLst>
              <a:ext uri="{FF2B5EF4-FFF2-40B4-BE49-F238E27FC236}">
                <a16:creationId xmlns:a16="http://schemas.microsoft.com/office/drawing/2014/main" id="{F9199EEF-15B4-426C-8832-E31C24CDE0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7237" y="2735505"/>
            <a:ext cx="6434137" cy="1446622"/>
          </a:xfrm>
          <a:prstGeom prst="rect">
            <a:avLst/>
          </a:prstGeom>
        </p:spPr>
      </p:pic>
      <p:sp>
        <p:nvSpPr>
          <p:cNvPr id="8" name="Rectangle 7">
            <a:extLst>
              <a:ext uri="{FF2B5EF4-FFF2-40B4-BE49-F238E27FC236}">
                <a16:creationId xmlns:a16="http://schemas.microsoft.com/office/drawing/2014/main" id="{50A53E53-32A6-4F49-ABD3-D74893C507B7}"/>
              </a:ext>
            </a:extLst>
          </p:cNvPr>
          <p:cNvSpPr/>
          <p:nvPr/>
        </p:nvSpPr>
        <p:spPr>
          <a:xfrm>
            <a:off x="5835148" y="4259505"/>
            <a:ext cx="6434137" cy="215444"/>
          </a:xfrm>
          <a:prstGeom prst="rect">
            <a:avLst/>
          </a:prstGeom>
        </p:spPr>
        <p:txBody>
          <a:bodyPr wrap="square">
            <a:spAutoFit/>
          </a:bodyPr>
          <a:lstStyle/>
          <a:p>
            <a:pPr algn="r"/>
            <a:r>
              <a:rPr lang="ru-RU" sz="800" dirty="0"/>
              <a:t>https://stackoverflow.com/questions/17134522/does-anyone-have-benchmarks-code-results-comparing-performance-of-android-ap</a:t>
            </a:r>
          </a:p>
        </p:txBody>
      </p:sp>
      <p:pic>
        <p:nvPicPr>
          <p:cNvPr id="9" name="Picture 8">
            <a:extLst>
              <a:ext uri="{FF2B5EF4-FFF2-40B4-BE49-F238E27FC236}">
                <a16:creationId xmlns:a16="http://schemas.microsoft.com/office/drawing/2014/main" id="{D620CD54-E3D1-4172-8BAA-E30FBF9124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4637" y="859499"/>
            <a:ext cx="8305800" cy="1751461"/>
          </a:xfrm>
          <a:prstGeom prst="rect">
            <a:avLst/>
          </a:prstGeom>
        </p:spPr>
      </p:pic>
      <p:pic>
        <p:nvPicPr>
          <p:cNvPr id="7" name="Picture 6">
            <a:extLst>
              <a:ext uri="{FF2B5EF4-FFF2-40B4-BE49-F238E27FC236}">
                <a16:creationId xmlns:a16="http://schemas.microsoft.com/office/drawing/2014/main" id="{A9E768BF-13C7-451A-9DE3-4B7A146F57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35148" y="2451353"/>
            <a:ext cx="6434137" cy="395035"/>
          </a:xfrm>
          <a:prstGeom prst="rect">
            <a:avLst/>
          </a:prstGeom>
        </p:spPr>
      </p:pic>
      <p:sp>
        <p:nvSpPr>
          <p:cNvPr id="10" name="TextBox 9">
            <a:extLst>
              <a:ext uri="{FF2B5EF4-FFF2-40B4-BE49-F238E27FC236}">
                <a16:creationId xmlns:a16="http://schemas.microsoft.com/office/drawing/2014/main" id="{CD443DAB-643E-4F37-8D93-C8A6B92ED53D}"/>
              </a:ext>
            </a:extLst>
          </p:cNvPr>
          <p:cNvSpPr txBox="1"/>
          <p:nvPr/>
        </p:nvSpPr>
        <p:spPr>
          <a:xfrm>
            <a:off x="144647" y="2520932"/>
            <a:ext cx="5334000" cy="600164"/>
          </a:xfrm>
          <a:prstGeom prst="rect">
            <a:avLst/>
          </a:prstGeom>
          <a:noFill/>
        </p:spPr>
        <p:txBody>
          <a:bodyPr wrap="squar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https://www.altexsoft.com/blog/engineering/performance-comparison-xamarin-forms-xamarin-ios-xamarin-android-vs-android-and-ios-native-applications/</a:t>
            </a:r>
            <a:endParaRPr lang="ru-RU" sz="1100" dirty="0" err="1">
              <a:gradFill>
                <a:gsLst>
                  <a:gs pos="2917">
                    <a:schemeClr val="tx1"/>
                  </a:gs>
                  <a:gs pos="30000">
                    <a:schemeClr val="tx1"/>
                  </a:gs>
                </a:gsLst>
                <a:lin ang="5400000" scaled="0"/>
              </a:gradFill>
            </a:endParaRPr>
          </a:p>
        </p:txBody>
      </p:sp>
      <p:cxnSp>
        <p:nvCxnSpPr>
          <p:cNvPr id="11" name="Straight Connector 10">
            <a:extLst>
              <a:ext uri="{FF2B5EF4-FFF2-40B4-BE49-F238E27FC236}">
                <a16:creationId xmlns:a16="http://schemas.microsoft.com/office/drawing/2014/main" id="{72E7AEB2-70B0-48EA-AD7B-C3B532BB8349}"/>
              </a:ext>
            </a:extLst>
          </p:cNvPr>
          <p:cNvCxnSpPr>
            <a:cxnSpLocks/>
          </p:cNvCxnSpPr>
          <p:nvPr/>
        </p:nvCxnSpPr>
        <p:spPr>
          <a:xfrm>
            <a:off x="1874837" y="1100772"/>
            <a:ext cx="6629400" cy="0"/>
          </a:xfrm>
          <a:prstGeom prst="line">
            <a:avLst/>
          </a:prstGeom>
          <a:ln w="38100">
            <a:solidFill>
              <a:srgbClr val="14DA43"/>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FAF8B44D-C8BD-41B7-9251-6AFC193BA60C}"/>
              </a:ext>
            </a:extLst>
          </p:cNvPr>
          <p:cNvCxnSpPr>
            <a:cxnSpLocks/>
          </p:cNvCxnSpPr>
          <p:nvPr/>
        </p:nvCxnSpPr>
        <p:spPr>
          <a:xfrm>
            <a:off x="283704" y="1386522"/>
            <a:ext cx="1831163" cy="0"/>
          </a:xfrm>
          <a:prstGeom prst="line">
            <a:avLst/>
          </a:prstGeom>
          <a:ln w="38100">
            <a:solidFill>
              <a:srgbClr val="14DA43"/>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E0A49BAC-2E65-4AA6-914C-D76CDC926FB5}"/>
              </a:ext>
            </a:extLst>
          </p:cNvPr>
          <p:cNvCxnSpPr>
            <a:cxnSpLocks/>
          </p:cNvCxnSpPr>
          <p:nvPr/>
        </p:nvCxnSpPr>
        <p:spPr>
          <a:xfrm>
            <a:off x="8275637" y="3344862"/>
            <a:ext cx="3733800" cy="0"/>
          </a:xfrm>
          <a:prstGeom prst="line">
            <a:avLst/>
          </a:prstGeom>
          <a:ln w="38100">
            <a:solidFill>
              <a:srgbClr val="14DA43"/>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8" name="Straight Connector 17">
            <a:extLst>
              <a:ext uri="{FF2B5EF4-FFF2-40B4-BE49-F238E27FC236}">
                <a16:creationId xmlns:a16="http://schemas.microsoft.com/office/drawing/2014/main" id="{22EFDAF8-D407-4475-BD73-B50CF1090DF3}"/>
              </a:ext>
            </a:extLst>
          </p:cNvPr>
          <p:cNvCxnSpPr>
            <a:cxnSpLocks/>
          </p:cNvCxnSpPr>
          <p:nvPr/>
        </p:nvCxnSpPr>
        <p:spPr>
          <a:xfrm>
            <a:off x="414972" y="5816952"/>
            <a:ext cx="9460865" cy="0"/>
          </a:xfrm>
          <a:prstGeom prst="line">
            <a:avLst/>
          </a:prstGeom>
          <a:ln w="38100">
            <a:solidFill>
              <a:srgbClr val="14DA43"/>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69511D66-9AFC-44B3-9E3C-1A9EFC4A9810}"/>
              </a:ext>
            </a:extLst>
          </p:cNvPr>
          <p:cNvCxnSpPr>
            <a:cxnSpLocks/>
          </p:cNvCxnSpPr>
          <p:nvPr/>
        </p:nvCxnSpPr>
        <p:spPr>
          <a:xfrm>
            <a:off x="350837" y="6164262"/>
            <a:ext cx="7924800" cy="0"/>
          </a:xfrm>
          <a:prstGeom prst="line">
            <a:avLst/>
          </a:prstGeom>
          <a:ln w="38100">
            <a:solidFill>
              <a:srgbClr val="14DA43"/>
            </a:solidFill>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08644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FC2AAF48-2452-480C-86DF-1CB35B28F3E3}"/>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5.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1_5-30629_Build_Template_DARK BLUE">
  <a:themeElements>
    <a:clrScheme name="Custom 2">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7.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ppt/theme/themeOverride2.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ppt/theme/themeOverride3.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Microsoft_Ready_Template_16x9</Template>
  <TotalTime>0</TotalTime>
  <Words>1787</Words>
  <Application>Microsoft Office PowerPoint</Application>
  <PresentationFormat>Custom</PresentationFormat>
  <Paragraphs>308</Paragraphs>
  <Slides>31</Slides>
  <Notes>31</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31</vt:i4>
      </vt:variant>
    </vt:vector>
  </HeadingPairs>
  <TitlesOfParts>
    <vt:vector size="52" baseType="lpstr">
      <vt:lpstr>ＭＳ Ｐゴシック</vt:lpstr>
      <vt:lpstr>.AppleSystemUIFont</vt:lpstr>
      <vt:lpstr>Arial</vt:lpstr>
      <vt:lpstr>Avenir LT Pro 45 Book</vt:lpstr>
      <vt:lpstr>Calibri</vt:lpstr>
      <vt:lpstr>Consolas</vt:lpstr>
      <vt:lpstr>medium-content-sans-serif-font</vt:lpstr>
      <vt:lpstr>Segoe Light</vt:lpstr>
      <vt:lpstr>Segoe Pro Black</vt:lpstr>
      <vt:lpstr>Segoe UI</vt:lpstr>
      <vt:lpstr>Segoe UI Light</vt:lpstr>
      <vt:lpstr>Segoe UI Semibold</vt:lpstr>
      <vt:lpstr>Segoe UI Semilight</vt:lpstr>
      <vt:lpstr>Wingdings</vt:lpstr>
      <vt:lpstr>5-50113_Microsoft_Ready_Light_Template</vt:lpstr>
      <vt:lpstr>5-50113_Microsoft_Ready_Dark_Template</vt:lpstr>
      <vt:lpstr>Custom Design</vt:lpstr>
      <vt:lpstr>5-50091_TR24_BO_CT_Template</vt:lpstr>
      <vt:lpstr>1_5-30660_TR21_BO_CT_Template</vt:lpstr>
      <vt:lpstr>1_5-30629_Build_Template_DARK BLUE</vt:lpstr>
      <vt:lpstr>1_5-50091_TR24_BO_CT_Template</vt:lpstr>
      <vt:lpstr>Xamarin Day</vt:lpstr>
      <vt:lpstr>Программа мероприятия </vt:lpstr>
      <vt:lpstr>Почему именно Xamarin и как это аргументировать</vt:lpstr>
      <vt:lpstr>PowerPoint Presentation</vt:lpstr>
      <vt:lpstr>Фреймворки на основе веб технологий</vt:lpstr>
      <vt:lpstr>Подход Xamarin Classic/Native</vt:lpstr>
      <vt:lpstr>✓ Всегда доступ к актуальным API</vt:lpstr>
      <vt:lpstr>Компиляция и скорость</vt:lpstr>
      <vt:lpstr>Сравнение нативной скорости и Xamarin</vt:lpstr>
      <vt:lpstr>https://medium.com/@harrycheung/cross-platform-mobile-performance-testing-d0454f5cd4e9 </vt:lpstr>
      <vt:lpstr>Размер пакетов приложений</vt:lpstr>
      <vt:lpstr>Примеры в РФ Xamarin Classic/Native</vt:lpstr>
      <vt:lpstr>Глобальные примеры Xamarin</vt:lpstr>
      <vt:lpstr>Код, специфичный для платформы</vt:lpstr>
      <vt:lpstr>PowerPoint Presentation</vt:lpstr>
      <vt:lpstr>Plugins для Xamarin</vt:lpstr>
      <vt:lpstr>Xamarin Forms – еще больше общего кода</vt:lpstr>
      <vt:lpstr>Нативный интерфейс из общего кода</vt:lpstr>
      <vt:lpstr>Что включено</vt:lpstr>
      <vt:lpstr>Xamarin.Forms экосистема</vt:lpstr>
      <vt:lpstr>Встраивание Xamarin.Forms</vt:lpstr>
      <vt:lpstr>Примеры приложений Xamarin Forms</vt:lpstr>
      <vt:lpstr>Xamarin Live Player</vt:lpstr>
      <vt:lpstr>Visual Studio</vt:lpstr>
      <vt:lpstr>Превращение любой .NET библиотеки в нативную</vt:lpstr>
      <vt:lpstr>Сравнение Xamarin и React Native</vt:lpstr>
      <vt:lpstr>Сравнение Xamarin с React Native: архитектура  </vt:lpstr>
      <vt:lpstr>Xamarin Forms и React Native: архитектура  </vt:lpstr>
      <vt:lpstr>Сравнение Xamarin с React Native https://cruxlab.com/blog/reactnative-vs-xamarin/ </vt:lpstr>
      <vt:lpstr>Лицензии – обратите внимание</vt:lpstr>
      <vt:lpstr>Почему именно Xamarin и как это аргументировать</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2018-01-29T12:36:12Z</dcterms:created>
  <dcterms:modified xsi:type="dcterms:W3CDTF">2018-01-29T12:38:51Z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rzdebski@microsoft.com</vt:lpwstr>
  </property>
  <property fmtid="{D5CDD505-2E9C-101B-9397-08002B2CF9AE}" pid="5" name="MSIP_Label_f42aa342-8706-4288-bd11-ebb85995028c_SetDate">
    <vt:lpwstr>2018-01-29T12:36:23.8232276Z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